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D622B48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AACB46-BCAB-0D0C-C313-20B3CBEE3DB7}" name="Harriet Holland" initials="HH" userId="S::harriet.holland@blueberrywave.com::5978a103-02cd-4872-9bef-1006e1bd1c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E62"/>
    <a:srgbClr val="FFFFFF"/>
    <a:srgbClr val="44053E"/>
    <a:srgbClr val="EB569A"/>
    <a:srgbClr val="782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72" y="-15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omments/modernComment_100_D622B4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947205-896F-4EC4-A415-26ACF91CC6D0}" authorId="{54AACB46-BCAB-0D0C-C313-20B3CBEE3DB7}" created="2023-01-17T17:20:52.5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2598667" sldId="256"/>
      <ac:picMk id="23" creationId="{987AF7EE-BDBE-403C-A342-4FB9A569AF42}"/>
    </ac:deMkLst>
    <p188:txBody>
      <a:bodyPr/>
      <a:lstStyle/>
      <a:p>
        <a:r>
          <a:rPr lang="en-GB"/>
          <a:t>Displays at 650px wide please provide 1200px wide image.</a:t>
        </a:r>
      </a:p>
    </p188:txBody>
  </p188:cm>
  <p188:cm id="{26ABE535-FBA5-4D3D-90FC-D6B304A7D505}" authorId="{54AACB46-BCAB-0D0C-C313-20B3CBEE3DB7}" created="2023-01-17T17:23:05.41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2598667" sldId="256"/>
      <ac:spMk id="31" creationId="{97D30E43-8687-474C-92EF-1E7B743712AC}"/>
    </ac:deMkLst>
    <p188:txBody>
      <a:bodyPr/>
      <a:lstStyle/>
      <a:p>
        <a:r>
          <a:rPr lang="en-GB"/>
          <a:t>Displays at 650px wide please provide 1200px wide image.</a:t>
        </a:r>
      </a:p>
    </p188:txBody>
  </p188:cm>
  <p188:cm id="{B6F58F40-1A3D-42F6-9067-2C1E3A14687E}" authorId="{54AACB46-BCAB-0D0C-C313-20B3CBEE3DB7}" created="2023-01-17T17:24:16.3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2598667" sldId="256"/>
      <ac:picMk id="30" creationId="{734A68BB-036F-4015-A692-FE2A640D3BA5}"/>
    </ac:deMkLst>
    <p188:txBody>
      <a:bodyPr/>
      <a:lstStyle/>
      <a:p>
        <a:r>
          <a:rPr lang="en-GB"/>
          <a:t>Displays at 300px wide please provide 600px wide image.</a:t>
        </a:r>
      </a:p>
    </p188:txBody>
  </p188:cm>
  <p188:cm id="{DB961248-DDA1-4190-B64C-D063F754B5C9}" authorId="{54AACB46-BCAB-0D0C-C313-20B3CBEE3DB7}" created="2023-01-17T17:24:39.1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2598667" sldId="256"/>
      <ac:picMk id="27" creationId="{E3380D8C-CBA7-4353-941C-E677ECD0441C}"/>
    </ac:deMkLst>
    <p188:txBody>
      <a:bodyPr/>
      <a:lstStyle/>
      <a:p>
        <a:r>
          <a:rPr lang="en-GB"/>
          <a:t>Displays at 300px wide please provide 600px wide image.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945943"/>
            <a:ext cx="5829300" cy="62668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9454516"/>
            <a:ext cx="5143500" cy="434599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0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5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958369"/>
            <a:ext cx="1478756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958369"/>
            <a:ext cx="4350544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3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487671"/>
            <a:ext cx="5915025" cy="748777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12046282"/>
            <a:ext cx="5915025" cy="393764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0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791843"/>
            <a:ext cx="2914650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791843"/>
            <a:ext cx="2914650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8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58373"/>
            <a:ext cx="5915025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4412664"/>
            <a:ext cx="2901255" cy="21625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6575242"/>
            <a:ext cx="2901255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4412664"/>
            <a:ext cx="2915543" cy="21625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6575242"/>
            <a:ext cx="2915543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9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200044"/>
            <a:ext cx="2211884" cy="4200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591766"/>
            <a:ext cx="3471863" cy="127921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400199"/>
            <a:ext cx="2211884" cy="1000453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3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200044"/>
            <a:ext cx="2211884" cy="4200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591766"/>
            <a:ext cx="3471863" cy="1279213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400199"/>
            <a:ext cx="2211884" cy="1000453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4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958373"/>
            <a:ext cx="5915025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4791843"/>
            <a:ext cx="5915025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6683952"/>
            <a:ext cx="154305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0F02-D5D6-47BB-ADBD-F115A4AA593F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6683952"/>
            <a:ext cx="2314575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6683952"/>
            <a:ext cx="154305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F725-B17F-4C12-9B2C-D0AB62716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microsoft.com/office/2018/10/relationships/comments" Target="../comments/modernComment_100_D622B48B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5DACA8-362E-4639-B055-073D368FE8E0}"/>
              </a:ext>
            </a:extLst>
          </p:cNvPr>
          <p:cNvSpPr/>
          <p:nvPr/>
        </p:nvSpPr>
        <p:spPr>
          <a:xfrm>
            <a:off x="0" y="6663963"/>
            <a:ext cx="6858000" cy="6988760"/>
          </a:xfrm>
          <a:prstGeom prst="rect">
            <a:avLst/>
          </a:prstGeom>
          <a:solidFill>
            <a:srgbClr val="44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EA9A8016-004F-455A-ADF4-B478D12A9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-20" y="6589064"/>
            <a:ext cx="6858020" cy="153113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A382B19C-B425-4AB5-B9D0-2C5A30F6438C}"/>
              </a:ext>
            </a:extLst>
          </p:cNvPr>
          <p:cNvSpPr/>
          <p:nvPr/>
        </p:nvSpPr>
        <p:spPr>
          <a:xfrm>
            <a:off x="0" y="21015072"/>
            <a:ext cx="6857998" cy="3194728"/>
          </a:xfrm>
          <a:prstGeom prst="rect">
            <a:avLst/>
          </a:prstGeom>
          <a:solidFill>
            <a:srgbClr val="44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A6C4F5-75DF-4772-A7EE-C0129CEC1566}"/>
              </a:ext>
            </a:extLst>
          </p:cNvPr>
          <p:cNvSpPr/>
          <p:nvPr/>
        </p:nvSpPr>
        <p:spPr>
          <a:xfrm>
            <a:off x="0" y="17962046"/>
            <a:ext cx="6858000" cy="316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1DAE5511-C4E7-4F91-8017-3C67F01C8CC0}"/>
              </a:ext>
            </a:extLst>
          </p:cNvPr>
          <p:cNvSpPr/>
          <p:nvPr/>
        </p:nvSpPr>
        <p:spPr>
          <a:xfrm>
            <a:off x="0" y="20239390"/>
            <a:ext cx="6858000" cy="1740383"/>
          </a:xfrm>
          <a:prstGeom prst="hexagon">
            <a:avLst>
              <a:gd name="adj" fmla="val 71427"/>
              <a:gd name="vf" fmla="val 115470"/>
            </a:avLst>
          </a:prstGeom>
          <a:solidFill>
            <a:srgbClr val="44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DE0C230F-D14E-4221-8E8D-550DD4FB15F1}"/>
              </a:ext>
            </a:extLst>
          </p:cNvPr>
          <p:cNvSpPr/>
          <p:nvPr/>
        </p:nvSpPr>
        <p:spPr>
          <a:xfrm>
            <a:off x="-31" y="12800066"/>
            <a:ext cx="6858000" cy="1740383"/>
          </a:xfrm>
          <a:prstGeom prst="hexagon">
            <a:avLst>
              <a:gd name="adj" fmla="val 71427"/>
              <a:gd name="vf" fmla="val 115470"/>
            </a:avLst>
          </a:prstGeom>
          <a:solidFill>
            <a:srgbClr val="44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F82D79-571D-49F0-AD37-95516DFCB969}"/>
              </a:ext>
            </a:extLst>
          </p:cNvPr>
          <p:cNvGrpSpPr/>
          <p:nvPr/>
        </p:nvGrpSpPr>
        <p:grpSpPr>
          <a:xfrm>
            <a:off x="-1" y="0"/>
            <a:ext cx="6858001" cy="1913860"/>
            <a:chOff x="-1" y="0"/>
            <a:chExt cx="6858001" cy="19138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509A04-FD78-420B-B104-5971AE10AA9F}"/>
                </a:ext>
              </a:extLst>
            </p:cNvPr>
            <p:cNvSpPr/>
            <p:nvPr/>
          </p:nvSpPr>
          <p:spPr>
            <a:xfrm>
              <a:off x="-1" y="0"/>
              <a:ext cx="3295309" cy="1913860"/>
            </a:xfrm>
            <a:prstGeom prst="rect">
              <a:avLst/>
            </a:prstGeom>
            <a:solidFill>
              <a:srgbClr val="440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23F1AA-CD41-4085-8060-1DCA9F8CE30C}"/>
                </a:ext>
              </a:extLst>
            </p:cNvPr>
            <p:cNvSpPr/>
            <p:nvPr/>
          </p:nvSpPr>
          <p:spPr>
            <a:xfrm>
              <a:off x="3102015" y="0"/>
              <a:ext cx="3755985" cy="1913860"/>
            </a:xfrm>
            <a:prstGeom prst="rect">
              <a:avLst/>
            </a:prstGeom>
            <a:solidFill>
              <a:srgbClr val="440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125FDC-0A81-4525-8853-43EC519A6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219" y="26091"/>
              <a:ext cx="5143500" cy="18854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ED9DD72-3FE9-432F-A6F5-8CF3A208D6EC}"/>
              </a:ext>
            </a:extLst>
          </p:cNvPr>
          <p:cNvSpPr txBox="1"/>
          <p:nvPr/>
        </p:nvSpPr>
        <p:spPr>
          <a:xfrm>
            <a:off x="-5" y="9321833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QS Medium" pitchFamily="50" charset="0"/>
              </a:rPr>
              <a:t>DON’T FORGET TO ORDER </a:t>
            </a:r>
            <a:br>
              <a:rPr lang="en-GB" sz="3200" dirty="0">
                <a:solidFill>
                  <a:schemeClr val="bg1"/>
                </a:solidFill>
                <a:latin typeface="QS Medium" pitchFamily="50" charset="0"/>
              </a:rPr>
            </a:br>
            <a:r>
              <a:rPr lang="en-GB" sz="3200" dirty="0">
                <a:solidFill>
                  <a:schemeClr val="bg1"/>
                </a:solidFill>
                <a:latin typeface="QS Medium" pitchFamily="50" charset="0"/>
              </a:rPr>
              <a:t>IN TIME FOR VALENTINE’S DAY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374B3D6-0578-49E6-A47A-055E2E5210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531" y="20306091"/>
            <a:ext cx="4328933" cy="35919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CC3106-9291-411D-90D7-61389435022C}"/>
              </a:ext>
            </a:extLst>
          </p:cNvPr>
          <p:cNvSpPr txBox="1"/>
          <p:nvPr/>
        </p:nvSpPr>
        <p:spPr>
          <a:xfrm>
            <a:off x="0" y="14831282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44053E"/>
                </a:solidFill>
                <a:latin typeface="QS Medium" pitchFamily="50" charset="0"/>
              </a:rPr>
              <a:t>WIN A LIMITED EDITION VALENTINE’S TIN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2FC092-DE7D-4150-9FF8-4CECE56CEE88}"/>
              </a:ext>
            </a:extLst>
          </p:cNvPr>
          <p:cNvSpPr txBox="1"/>
          <p:nvPr/>
        </p:nvSpPr>
        <p:spPr>
          <a:xfrm>
            <a:off x="176323" y="15519930"/>
            <a:ext cx="30562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053E"/>
                </a:solidFill>
                <a:latin typeface="Century Gothic" panose="020B0502020202020204" pitchFamily="34" charset="0"/>
              </a:rPr>
              <a:t>Do you have a chocolate lover in your life? Here’s a chance to make their Valentine’s extra special. To be in with a chance of winning a limited edition 1KG Valentine’s Quality Street Tin to gift to your other half, enter our website competition before 5</a:t>
            </a:r>
            <a:r>
              <a:rPr lang="en-US" sz="1400" baseline="30000" dirty="0">
                <a:solidFill>
                  <a:srgbClr val="44053E"/>
                </a:solidFill>
                <a:latin typeface="Century Gothic" panose="020B0502020202020204" pitchFamily="34" charset="0"/>
              </a:rPr>
              <a:t>th</a:t>
            </a:r>
            <a:r>
              <a:rPr lang="en-US" sz="1400" dirty="0">
                <a:solidFill>
                  <a:srgbClr val="44053E"/>
                </a:solidFill>
                <a:latin typeface="Century Gothic" panose="020B0502020202020204" pitchFamily="34" charset="0"/>
              </a:rPr>
              <a:t> February.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675BD7-75C8-458A-9CC3-3306603686EA}"/>
              </a:ext>
            </a:extLst>
          </p:cNvPr>
          <p:cNvSpPr/>
          <p:nvPr/>
        </p:nvSpPr>
        <p:spPr>
          <a:xfrm>
            <a:off x="236447" y="17646363"/>
            <a:ext cx="1965647" cy="495035"/>
          </a:xfrm>
          <a:prstGeom prst="rect">
            <a:avLst/>
          </a:prstGeom>
          <a:solidFill>
            <a:srgbClr val="78256D"/>
          </a:solidFill>
          <a:ln>
            <a:solidFill>
              <a:srgbClr val="440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QS Medium" pitchFamily="50" charset="0"/>
              </a:rPr>
              <a:t>ENTER NOW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394F4E-4659-44B2-801D-BFAB44265B0F}"/>
              </a:ext>
            </a:extLst>
          </p:cNvPr>
          <p:cNvSpPr txBox="1"/>
          <p:nvPr/>
        </p:nvSpPr>
        <p:spPr>
          <a:xfrm>
            <a:off x="3614537" y="10566291"/>
            <a:ext cx="29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Looking for the perfect personalised gift this Valentine’s Day? Surprise your loved one with a personalised tin of Quality Street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®.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Take 20% off* your next purchase of a personalised tin.</a:t>
            </a:r>
            <a:b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USE CODE: </a:t>
            </a:r>
            <a:r>
              <a:rPr lang="en-GB" b="1" dirty="0">
                <a:solidFill>
                  <a:srgbClr val="CCAE62"/>
                </a:solidFill>
                <a:latin typeface="Century Gothic" panose="020B0502020202020204" pitchFamily="34" charset="0"/>
              </a:rPr>
              <a:t>VALENTINE</a:t>
            </a:r>
            <a:endParaRPr lang="en-GB" sz="1400" b="1" dirty="0">
              <a:solidFill>
                <a:srgbClr val="CCAE62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7008AA1-5530-4819-B4D4-28E51A78EEEA}"/>
              </a:ext>
            </a:extLst>
          </p:cNvPr>
          <p:cNvSpPr txBox="1"/>
          <p:nvPr/>
        </p:nvSpPr>
        <p:spPr>
          <a:xfrm>
            <a:off x="-2" y="23646120"/>
            <a:ext cx="6858002" cy="246221"/>
          </a:xfrm>
          <a:prstGeom prst="rect">
            <a:avLst/>
          </a:prstGeom>
          <a:solidFill>
            <a:srgbClr val="44053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©2022 Quality Street®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®. All rights reserved.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DB54E12-1837-4993-973A-92EC74CDFD75}"/>
              </a:ext>
            </a:extLst>
          </p:cNvPr>
          <p:cNvSpPr/>
          <p:nvPr/>
        </p:nvSpPr>
        <p:spPr>
          <a:xfrm>
            <a:off x="3627817" y="12914206"/>
            <a:ext cx="1965647" cy="495035"/>
          </a:xfrm>
          <a:prstGeom prst="rect">
            <a:avLst/>
          </a:prstGeom>
          <a:solidFill>
            <a:schemeClr val="bg1"/>
          </a:solidFill>
          <a:ln>
            <a:solidFill>
              <a:srgbClr val="440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8256D"/>
                </a:solidFill>
                <a:latin typeface="QS Medium" pitchFamily="50" charset="0"/>
              </a:rPr>
              <a:t>REDEEM OFFER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83AB29-FCAE-4563-AA68-E3DAFD269C09}"/>
              </a:ext>
            </a:extLst>
          </p:cNvPr>
          <p:cNvSpPr txBox="1"/>
          <p:nvPr/>
        </p:nvSpPr>
        <p:spPr>
          <a:xfrm>
            <a:off x="341453" y="18760858"/>
            <a:ext cx="6175033" cy="1157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  <a:spcBef>
                <a:spcPts val="1800"/>
              </a:spcBef>
              <a:spcAft>
                <a:spcPts val="2400"/>
              </a:spcAft>
            </a:pPr>
            <a:r>
              <a:rPr lang="en-US" sz="900" dirty="0">
                <a:solidFill>
                  <a:srgbClr val="44053E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*Terms &amp; Conditions: 1. Voucher code entitles you to 20% off the total product value in your basket (excluding delivery costs). Subject to stock availability. 2. Account required. Max. one voucher code permitted per registered user. 3. Valid until </a:t>
            </a:r>
            <a:r>
              <a:rPr lang="en-US" sz="900" dirty="0">
                <a:solidFill>
                  <a:srgbClr val="44053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09</a:t>
            </a:r>
            <a:r>
              <a:rPr lang="en-US" sz="900" dirty="0">
                <a:solidFill>
                  <a:srgbClr val="44053E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.02.23. 4. To redeem, add the code into the ‘Discount and Gift’ field at checkout. 5. Voucher code can only be used once, has no cash value, is non-transferable and cannot be used in conjunction with any other offer. Promoter: Nestlé UK Ltd, Nestlé Confectionery (UK), York, YO91 1XY.</a:t>
            </a:r>
            <a:endParaRPr lang="en-GB" sz="900" dirty="0">
              <a:solidFill>
                <a:srgbClr val="44053E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D30E43-8687-474C-92EF-1E7B743712AC}"/>
              </a:ext>
            </a:extLst>
          </p:cNvPr>
          <p:cNvSpPr/>
          <p:nvPr/>
        </p:nvSpPr>
        <p:spPr>
          <a:xfrm>
            <a:off x="10" y="6588631"/>
            <a:ext cx="6857990" cy="153113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8E81DB-0D67-425F-8ADB-CFE6816E6C5F}"/>
              </a:ext>
            </a:extLst>
          </p:cNvPr>
          <p:cNvSpPr/>
          <p:nvPr/>
        </p:nvSpPr>
        <p:spPr>
          <a:xfrm>
            <a:off x="2301700" y="7353674"/>
            <a:ext cx="2254550" cy="506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8256D"/>
                </a:solidFill>
                <a:latin typeface="QS Medium" pitchFamily="50" charset="0"/>
              </a:rPr>
              <a:t>PERSONALISE NOW</a:t>
            </a:r>
            <a:endParaRPr lang="en-GB" sz="1800" dirty="0">
              <a:solidFill>
                <a:srgbClr val="78256D"/>
              </a:solidFill>
              <a:latin typeface="QS Medium" pitchFamily="50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2C262A-1B34-42CD-B8C6-1ED87AD1D708}"/>
              </a:ext>
            </a:extLst>
          </p:cNvPr>
          <p:cNvSpPr txBox="1"/>
          <p:nvPr/>
        </p:nvSpPr>
        <p:spPr>
          <a:xfrm>
            <a:off x="-20" y="6916696"/>
            <a:ext cx="6857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20% OFF* CODE: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VALENTINE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878E8-6CCD-43BD-B89A-81B21F843BD4}"/>
              </a:ext>
            </a:extLst>
          </p:cNvPr>
          <p:cNvSpPr txBox="1"/>
          <p:nvPr/>
        </p:nvSpPr>
        <p:spPr>
          <a:xfrm>
            <a:off x="1727785" y="78806"/>
            <a:ext cx="3402368" cy="246221"/>
          </a:xfrm>
          <a:prstGeom prst="rect">
            <a:avLst/>
          </a:prstGeom>
          <a:solidFill>
            <a:srgbClr val="44053E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Something sweet for your sweetheart…  |  </a:t>
            </a:r>
            <a:r>
              <a:rPr lang="en-GB" sz="1000" u="sng" dirty="0">
                <a:solidFill>
                  <a:schemeClr val="bg1"/>
                </a:solidFill>
              </a:rPr>
              <a:t>View In Browser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D0A90-9E5E-4BAF-97EE-2355EA7F95DE}"/>
              </a:ext>
            </a:extLst>
          </p:cNvPr>
          <p:cNvSpPr txBox="1"/>
          <p:nvPr/>
        </p:nvSpPr>
        <p:spPr>
          <a:xfrm>
            <a:off x="1194253" y="4142448"/>
            <a:ext cx="430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QS Medium" pitchFamily="50" charset="0"/>
              </a:rPr>
              <a:t>User Name Goes Here | Fallback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020F22-7F7C-469D-A2FD-C7A369F69D86}"/>
              </a:ext>
            </a:extLst>
          </p:cNvPr>
          <p:cNvSpPr/>
          <p:nvPr/>
        </p:nvSpPr>
        <p:spPr>
          <a:xfrm>
            <a:off x="6331840" y="16792569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https://www.qualitystreet.co.uk/valentines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DBC459-5C55-4FCE-BE87-2E407B5BDDB2}"/>
              </a:ext>
            </a:extLst>
          </p:cNvPr>
          <p:cNvSpPr/>
          <p:nvPr/>
        </p:nvSpPr>
        <p:spPr>
          <a:xfrm>
            <a:off x="-5132981" y="18001678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https://www.qualitystreet.co.uk/valentines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89D3C2-B216-4461-8C57-16F984613A0C}"/>
              </a:ext>
            </a:extLst>
          </p:cNvPr>
          <p:cNvSpPr/>
          <p:nvPr/>
        </p:nvSpPr>
        <p:spPr>
          <a:xfrm>
            <a:off x="5501187" y="13229728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https://www.qualitystreet.co.uk/personalisation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387524-C5D5-4A6B-A45D-374163FA55AE}"/>
              </a:ext>
            </a:extLst>
          </p:cNvPr>
          <p:cNvSpPr/>
          <p:nvPr/>
        </p:nvSpPr>
        <p:spPr>
          <a:xfrm>
            <a:off x="5501187" y="13230699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0B6E0D-4DEA-4A49-9946-33CA966F0B54}"/>
              </a:ext>
            </a:extLst>
          </p:cNvPr>
          <p:cNvSpPr/>
          <p:nvPr/>
        </p:nvSpPr>
        <p:spPr>
          <a:xfrm>
            <a:off x="-4836308" y="12810533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45A49E-2D6B-4BAB-82C5-97FD14E41BAD}"/>
              </a:ext>
            </a:extLst>
          </p:cNvPr>
          <p:cNvSpPr/>
          <p:nvPr/>
        </p:nvSpPr>
        <p:spPr>
          <a:xfrm>
            <a:off x="4459145" y="7669023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CC1D2D-B84B-4CA9-B2E1-8168888D464D}"/>
              </a:ext>
            </a:extLst>
          </p:cNvPr>
          <p:cNvSpPr/>
          <p:nvPr/>
        </p:nvSpPr>
        <p:spPr>
          <a:xfrm>
            <a:off x="6583064" y="6732842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1EF468-5031-42D7-9C71-3F4686888E3B}"/>
              </a:ext>
            </a:extLst>
          </p:cNvPr>
          <p:cNvSpPr/>
          <p:nvPr/>
        </p:nvSpPr>
        <p:spPr>
          <a:xfrm>
            <a:off x="6577337" y="5429437"/>
            <a:ext cx="5531914" cy="490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https://www.qualitystreet.co.uk/personalisation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761546-62DB-48EC-B4C1-3F1E42407F27}"/>
              </a:ext>
            </a:extLst>
          </p:cNvPr>
          <p:cNvSpPr txBox="1"/>
          <p:nvPr/>
        </p:nvSpPr>
        <p:spPr>
          <a:xfrm>
            <a:off x="0" y="8276789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QS Medium" pitchFamily="50" charset="0"/>
              </a:rPr>
              <a:t>23:59</a:t>
            </a:r>
          </a:p>
        </p:txBody>
      </p:sp>
      <p:pic>
        <p:nvPicPr>
          <p:cNvPr id="23" name="Picture 22" descr="Schematic&#10;&#10;Description automatically generated with low confidence">
            <a:extLst>
              <a:ext uri="{FF2B5EF4-FFF2-40B4-BE49-F238E27FC236}">
                <a16:creationId xmlns:a16="http://schemas.microsoft.com/office/drawing/2014/main" id="{987AF7EE-BDBE-403C-A342-4FB9A569AF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/>
          <a:stretch/>
        </p:blipFill>
        <p:spPr>
          <a:xfrm>
            <a:off x="0" y="1903437"/>
            <a:ext cx="6857969" cy="4759839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85B46A6-4A1A-41D7-98C6-0A9DF0FE59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771" y="3904521"/>
            <a:ext cx="1658115" cy="2615189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E3380D8C-CBA7-4353-941C-E677ECD044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69" y="15537930"/>
            <a:ext cx="2934861" cy="2934861"/>
          </a:xfrm>
          <a:prstGeom prst="rect">
            <a:avLst/>
          </a:prstGeom>
        </p:spPr>
      </p:pic>
      <p:pic>
        <p:nvPicPr>
          <p:cNvPr id="30" name="Picture 29" descr="A picture containing table, plate, indoor, colorful&#10;&#10;Description automatically generated">
            <a:extLst>
              <a:ext uri="{FF2B5EF4-FFF2-40B4-BE49-F238E27FC236}">
                <a16:creationId xmlns:a16="http://schemas.microsoft.com/office/drawing/2014/main" id="{734A68BB-036F-4015-A692-FE2A640D3B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3" y="10627979"/>
            <a:ext cx="2781262" cy="27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86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353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Noto Sans</vt:lpstr>
      <vt:lpstr>QS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Kovacs,Samson,UKI-York,Digital &amp; Social Media</dc:creator>
  <cp:lastModifiedBy>Harriet Holland</cp:lastModifiedBy>
  <cp:revision>24</cp:revision>
  <dcterms:created xsi:type="dcterms:W3CDTF">2022-10-13T10:08:43Z</dcterms:created>
  <dcterms:modified xsi:type="dcterms:W3CDTF">2023-01-17T17:24:41Z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2022-10-13T10:08:43Z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61c3a88a-6741-4a1a-b921-2559d6176d81</vt:lpwstr>
  </property>
  <property fmtid="{D5CDD505-2E9C-101B-9397-08002B2CF9AE}" pid="8" name="MSIP_Label_1ada0a2f-b917-4d51-b0d0-d418a10c8b23_ContentBits">
    <vt:lpwstr>0</vt:lpwstr>
  </property>
</Properties>
</file>