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180006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569A"/>
    <a:srgbClr val="CCAE62"/>
    <a:srgbClr val="78256D"/>
    <a:srgbClr val="4405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5" d="100"/>
          <a:sy n="75" d="100"/>
        </p:scale>
        <p:origin x="2309" y="-38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945943"/>
            <a:ext cx="5829300" cy="626689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9454516"/>
            <a:ext cx="5143500" cy="434599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DA20F02-D5D6-47BB-ADBD-F115A4AA593F}" type="datetimeFigureOut">
              <a:rPr lang="en-GB" smtClean="0"/>
              <a:t>20/10/2022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DBF725-B17F-4C12-9B2C-D0AB62716F38}" type="slidenum">
              <a:rPr lang="en-GB" smtClean="0"/>
              <a:t>‹#›</a:t>
            </a:fld>
            <a:endParaRPr lang="en-GB"/>
          </a:p>
        </p:txBody>
      </p:sp>
    </p:spTree>
    <p:extLst>
      <p:ext uri="{BB962C8B-B14F-4D97-AF65-F5344CB8AC3E}">
        <p14:creationId xmlns:p14="http://schemas.microsoft.com/office/powerpoint/2010/main" val="2487509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A20F02-D5D6-47BB-ADBD-F115A4AA593F}" type="datetimeFigureOut">
              <a:rPr lang="en-GB" smtClean="0"/>
              <a:t>20/10/2022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DBF725-B17F-4C12-9B2C-D0AB62716F38}" type="slidenum">
              <a:rPr lang="en-GB" smtClean="0"/>
              <a:t>‹#›</a:t>
            </a:fld>
            <a:endParaRPr lang="en-GB"/>
          </a:p>
        </p:txBody>
      </p:sp>
    </p:spTree>
    <p:extLst>
      <p:ext uri="{BB962C8B-B14F-4D97-AF65-F5344CB8AC3E}">
        <p14:creationId xmlns:p14="http://schemas.microsoft.com/office/powerpoint/2010/main" val="654953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958369"/>
            <a:ext cx="1478756" cy="1525473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958369"/>
            <a:ext cx="4350544" cy="1525473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A20F02-D5D6-47BB-ADBD-F115A4AA593F}" type="datetimeFigureOut">
              <a:rPr lang="en-GB" smtClean="0"/>
              <a:t>20/10/2022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DBF725-B17F-4C12-9B2C-D0AB62716F38}" type="slidenum">
              <a:rPr lang="en-GB" smtClean="0"/>
              <a:t>‹#›</a:t>
            </a:fld>
            <a:endParaRPr lang="en-GB"/>
          </a:p>
        </p:txBody>
      </p:sp>
    </p:spTree>
    <p:extLst>
      <p:ext uri="{BB962C8B-B14F-4D97-AF65-F5344CB8AC3E}">
        <p14:creationId xmlns:p14="http://schemas.microsoft.com/office/powerpoint/2010/main" val="2656633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A20F02-D5D6-47BB-ADBD-F115A4AA593F}" type="datetimeFigureOut">
              <a:rPr lang="en-GB" smtClean="0"/>
              <a:t>20/10/2022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DBF725-B17F-4C12-9B2C-D0AB62716F38}" type="slidenum">
              <a:rPr lang="en-GB" smtClean="0"/>
              <a:t>‹#›</a:t>
            </a:fld>
            <a:endParaRPr lang="en-GB"/>
          </a:p>
        </p:txBody>
      </p:sp>
    </p:spTree>
    <p:extLst>
      <p:ext uri="{BB962C8B-B14F-4D97-AF65-F5344CB8AC3E}">
        <p14:creationId xmlns:p14="http://schemas.microsoft.com/office/powerpoint/2010/main" val="893576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4487671"/>
            <a:ext cx="5915025" cy="7487774"/>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12046282"/>
            <a:ext cx="5915025" cy="3937644"/>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A20F02-D5D6-47BB-ADBD-F115A4AA593F}" type="datetimeFigureOut">
              <a:rPr lang="en-GB" smtClean="0"/>
              <a:t>20/10/2022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DBF725-B17F-4C12-9B2C-D0AB62716F38}" type="slidenum">
              <a:rPr lang="en-GB" smtClean="0"/>
              <a:t>‹#›</a:t>
            </a:fld>
            <a:endParaRPr lang="en-GB"/>
          </a:p>
        </p:txBody>
      </p:sp>
    </p:spTree>
    <p:extLst>
      <p:ext uri="{BB962C8B-B14F-4D97-AF65-F5344CB8AC3E}">
        <p14:creationId xmlns:p14="http://schemas.microsoft.com/office/powerpoint/2010/main" val="3449808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4791843"/>
            <a:ext cx="2914650" cy="114212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4791843"/>
            <a:ext cx="2914650" cy="114212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A20F02-D5D6-47BB-ADBD-F115A4AA593F}" type="datetimeFigureOut">
              <a:rPr lang="en-GB" smtClean="0"/>
              <a:t>20/10/2022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DBF725-B17F-4C12-9B2C-D0AB62716F38}" type="slidenum">
              <a:rPr lang="en-GB" smtClean="0"/>
              <a:t>‹#›</a:t>
            </a:fld>
            <a:endParaRPr lang="en-GB"/>
          </a:p>
        </p:txBody>
      </p:sp>
    </p:spTree>
    <p:extLst>
      <p:ext uri="{BB962C8B-B14F-4D97-AF65-F5344CB8AC3E}">
        <p14:creationId xmlns:p14="http://schemas.microsoft.com/office/powerpoint/2010/main" val="1704281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958373"/>
            <a:ext cx="5915025" cy="347929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4412664"/>
            <a:ext cx="2901255" cy="2162578"/>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6575242"/>
            <a:ext cx="2901255" cy="96711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4412664"/>
            <a:ext cx="2915543" cy="2162578"/>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6575242"/>
            <a:ext cx="2915543" cy="96711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A20F02-D5D6-47BB-ADBD-F115A4AA593F}" type="datetimeFigureOut">
              <a:rPr lang="en-GB" smtClean="0"/>
              <a:t>20/10/2022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2DBF725-B17F-4C12-9B2C-D0AB62716F38}" type="slidenum">
              <a:rPr lang="en-GB" smtClean="0"/>
              <a:t>‹#›</a:t>
            </a:fld>
            <a:endParaRPr lang="en-GB"/>
          </a:p>
        </p:txBody>
      </p:sp>
    </p:spTree>
    <p:extLst>
      <p:ext uri="{BB962C8B-B14F-4D97-AF65-F5344CB8AC3E}">
        <p14:creationId xmlns:p14="http://schemas.microsoft.com/office/powerpoint/2010/main" val="3433075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A20F02-D5D6-47BB-ADBD-F115A4AA593F}" type="datetimeFigureOut">
              <a:rPr lang="en-GB" smtClean="0"/>
              <a:t>20/10/2022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2DBF725-B17F-4C12-9B2C-D0AB62716F38}" type="slidenum">
              <a:rPr lang="en-GB" smtClean="0"/>
              <a:t>‹#›</a:t>
            </a:fld>
            <a:endParaRPr lang="en-GB"/>
          </a:p>
        </p:txBody>
      </p:sp>
    </p:spTree>
    <p:extLst>
      <p:ext uri="{BB962C8B-B14F-4D97-AF65-F5344CB8AC3E}">
        <p14:creationId xmlns:p14="http://schemas.microsoft.com/office/powerpoint/2010/main" val="4264798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A20F02-D5D6-47BB-ADBD-F115A4AA593F}" type="datetimeFigureOut">
              <a:rPr lang="en-GB" smtClean="0"/>
              <a:t>20/10/2022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2DBF725-B17F-4C12-9B2C-D0AB62716F38}" type="slidenum">
              <a:rPr lang="en-GB" smtClean="0"/>
              <a:t>‹#›</a:t>
            </a:fld>
            <a:endParaRPr lang="en-GB"/>
          </a:p>
        </p:txBody>
      </p:sp>
    </p:spTree>
    <p:extLst>
      <p:ext uri="{BB962C8B-B14F-4D97-AF65-F5344CB8AC3E}">
        <p14:creationId xmlns:p14="http://schemas.microsoft.com/office/powerpoint/2010/main" val="2877847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1200044"/>
            <a:ext cx="2211884" cy="4200155"/>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2591766"/>
            <a:ext cx="3471863" cy="1279213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5400199"/>
            <a:ext cx="2211884" cy="1000453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DA20F02-D5D6-47BB-ADBD-F115A4AA593F}" type="datetimeFigureOut">
              <a:rPr lang="en-GB" smtClean="0"/>
              <a:t>20/10/2022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DBF725-B17F-4C12-9B2C-D0AB62716F38}" type="slidenum">
              <a:rPr lang="en-GB" smtClean="0"/>
              <a:t>‹#›</a:t>
            </a:fld>
            <a:endParaRPr lang="en-GB"/>
          </a:p>
        </p:txBody>
      </p:sp>
    </p:spTree>
    <p:extLst>
      <p:ext uri="{BB962C8B-B14F-4D97-AF65-F5344CB8AC3E}">
        <p14:creationId xmlns:p14="http://schemas.microsoft.com/office/powerpoint/2010/main" val="1643830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1200044"/>
            <a:ext cx="2211884" cy="42001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2591766"/>
            <a:ext cx="3471863" cy="12792138"/>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5400199"/>
            <a:ext cx="2211884" cy="1000453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DA20F02-D5D6-47BB-ADBD-F115A4AA593F}" type="datetimeFigureOut">
              <a:rPr lang="en-GB" smtClean="0"/>
              <a:t>20/10/2022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DBF725-B17F-4C12-9B2C-D0AB62716F38}" type="slidenum">
              <a:rPr lang="en-GB" smtClean="0"/>
              <a:t>‹#›</a:t>
            </a:fld>
            <a:endParaRPr lang="en-GB"/>
          </a:p>
        </p:txBody>
      </p:sp>
    </p:spTree>
    <p:extLst>
      <p:ext uri="{BB962C8B-B14F-4D97-AF65-F5344CB8AC3E}">
        <p14:creationId xmlns:p14="http://schemas.microsoft.com/office/powerpoint/2010/main" val="82644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958373"/>
            <a:ext cx="5915025" cy="347929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4791843"/>
            <a:ext cx="5915025" cy="1142125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6683952"/>
            <a:ext cx="1543050" cy="958369"/>
          </a:xfrm>
          <a:prstGeom prst="rect">
            <a:avLst/>
          </a:prstGeom>
        </p:spPr>
        <p:txBody>
          <a:bodyPr vert="horz" lIns="91440" tIns="45720" rIns="91440" bIns="45720" rtlCol="0" anchor="ctr"/>
          <a:lstStyle>
            <a:lvl1pPr algn="l">
              <a:defRPr sz="900">
                <a:solidFill>
                  <a:schemeClr val="tx1">
                    <a:tint val="75000"/>
                  </a:schemeClr>
                </a:solidFill>
              </a:defRPr>
            </a:lvl1pPr>
          </a:lstStyle>
          <a:p>
            <a:fld id="{BDA20F02-D5D6-47BB-ADBD-F115A4AA593F}" type="datetimeFigureOut">
              <a:rPr lang="en-GB" smtClean="0"/>
              <a:t>20/10/2022</a:t>
            </a:fld>
            <a:endParaRPr lang="en-GB"/>
          </a:p>
        </p:txBody>
      </p:sp>
      <p:sp>
        <p:nvSpPr>
          <p:cNvPr id="5" name="Footer Placeholder 4"/>
          <p:cNvSpPr>
            <a:spLocks noGrp="1"/>
          </p:cNvSpPr>
          <p:nvPr>
            <p:ph type="ftr" sz="quarter" idx="3"/>
          </p:nvPr>
        </p:nvSpPr>
        <p:spPr>
          <a:xfrm>
            <a:off x="2271713" y="16683952"/>
            <a:ext cx="2314575" cy="958369"/>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6683952"/>
            <a:ext cx="1543050" cy="958369"/>
          </a:xfrm>
          <a:prstGeom prst="rect">
            <a:avLst/>
          </a:prstGeom>
        </p:spPr>
        <p:txBody>
          <a:bodyPr vert="horz" lIns="91440" tIns="45720" rIns="91440" bIns="45720" rtlCol="0" anchor="ctr"/>
          <a:lstStyle>
            <a:lvl1pPr algn="r">
              <a:defRPr sz="900">
                <a:solidFill>
                  <a:schemeClr val="tx1">
                    <a:tint val="75000"/>
                  </a:schemeClr>
                </a:solidFill>
              </a:defRPr>
            </a:lvl1pPr>
          </a:lstStyle>
          <a:p>
            <a:fld id="{22DBF725-B17F-4C12-9B2C-D0AB62716F38}" type="slidenum">
              <a:rPr lang="en-GB" smtClean="0"/>
              <a:t>‹#›</a:t>
            </a:fld>
            <a:endParaRPr lang="en-GB"/>
          </a:p>
        </p:txBody>
      </p:sp>
    </p:spTree>
    <p:extLst>
      <p:ext uri="{BB962C8B-B14F-4D97-AF65-F5344CB8AC3E}">
        <p14:creationId xmlns:p14="http://schemas.microsoft.com/office/powerpoint/2010/main" val="11469653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18" Type="http://schemas.openxmlformats.org/officeDocument/2006/relationships/image" Target="../media/image17.jpeg"/><Relationship Id="rId3" Type="http://schemas.openxmlformats.org/officeDocument/2006/relationships/image" Target="../media/image2.jpeg"/><Relationship Id="rId21" Type="http://schemas.openxmlformats.org/officeDocument/2006/relationships/image" Target="../media/image20.png"/><Relationship Id="rId7" Type="http://schemas.openxmlformats.org/officeDocument/2006/relationships/image" Target="../media/image6.jpeg"/><Relationship Id="rId12" Type="http://schemas.openxmlformats.org/officeDocument/2006/relationships/image" Target="../media/image11.jpeg"/><Relationship Id="rId17" Type="http://schemas.openxmlformats.org/officeDocument/2006/relationships/image" Target="../media/image16.jpeg"/><Relationship Id="rId2" Type="http://schemas.openxmlformats.org/officeDocument/2006/relationships/image" Target="../media/image1.png"/><Relationship Id="rId16" Type="http://schemas.openxmlformats.org/officeDocument/2006/relationships/image" Target="../media/image15.jpeg"/><Relationship Id="rId20"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A382B19C-B425-4AB5-B9D0-2C5A30F6438C}"/>
              </a:ext>
            </a:extLst>
          </p:cNvPr>
          <p:cNvSpPr/>
          <p:nvPr/>
        </p:nvSpPr>
        <p:spPr>
          <a:xfrm>
            <a:off x="0" y="21693444"/>
            <a:ext cx="6857998" cy="3194728"/>
          </a:xfrm>
          <a:prstGeom prst="rect">
            <a:avLst/>
          </a:prstGeom>
          <a:solidFill>
            <a:srgbClr val="440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A8A6C4F5-75DF-4772-A7EE-C0129CEC1566}"/>
              </a:ext>
            </a:extLst>
          </p:cNvPr>
          <p:cNvSpPr/>
          <p:nvPr/>
        </p:nvSpPr>
        <p:spPr>
          <a:xfrm>
            <a:off x="0" y="17617192"/>
            <a:ext cx="6858000" cy="41443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Hexagon 43">
            <a:extLst>
              <a:ext uri="{FF2B5EF4-FFF2-40B4-BE49-F238E27FC236}">
                <a16:creationId xmlns:a16="http://schemas.microsoft.com/office/drawing/2014/main" id="{1DAE5511-C4E7-4F91-8017-3C67F01C8CC0}"/>
              </a:ext>
            </a:extLst>
          </p:cNvPr>
          <p:cNvSpPr/>
          <p:nvPr/>
        </p:nvSpPr>
        <p:spPr>
          <a:xfrm>
            <a:off x="0" y="20887282"/>
            <a:ext cx="6858000" cy="1740383"/>
          </a:xfrm>
          <a:prstGeom prst="hexagon">
            <a:avLst>
              <a:gd name="adj" fmla="val 71427"/>
              <a:gd name="vf" fmla="val 115470"/>
            </a:avLst>
          </a:prstGeom>
          <a:solidFill>
            <a:srgbClr val="440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Hexagon 39">
            <a:extLst>
              <a:ext uri="{FF2B5EF4-FFF2-40B4-BE49-F238E27FC236}">
                <a16:creationId xmlns:a16="http://schemas.microsoft.com/office/drawing/2014/main" id="{DE0C230F-D14E-4221-8E8D-550DD4FB15F1}"/>
              </a:ext>
            </a:extLst>
          </p:cNvPr>
          <p:cNvSpPr/>
          <p:nvPr/>
        </p:nvSpPr>
        <p:spPr>
          <a:xfrm>
            <a:off x="0" y="13588327"/>
            <a:ext cx="6858000" cy="1740383"/>
          </a:xfrm>
          <a:prstGeom prst="hexagon">
            <a:avLst>
              <a:gd name="adj" fmla="val 71427"/>
              <a:gd name="vf" fmla="val 115470"/>
            </a:avLst>
          </a:prstGeom>
          <a:solidFill>
            <a:srgbClr val="440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 name="Group 7">
            <a:extLst>
              <a:ext uri="{FF2B5EF4-FFF2-40B4-BE49-F238E27FC236}">
                <a16:creationId xmlns:a16="http://schemas.microsoft.com/office/drawing/2014/main" id="{A7F82D79-571D-49F0-AD37-95516DFCB969}"/>
              </a:ext>
            </a:extLst>
          </p:cNvPr>
          <p:cNvGrpSpPr/>
          <p:nvPr/>
        </p:nvGrpSpPr>
        <p:grpSpPr>
          <a:xfrm>
            <a:off x="0" y="0"/>
            <a:ext cx="6858000" cy="1913860"/>
            <a:chOff x="0" y="0"/>
            <a:chExt cx="6858000" cy="1913860"/>
          </a:xfrm>
        </p:grpSpPr>
        <p:pic>
          <p:nvPicPr>
            <p:cNvPr id="5" name="Picture 4">
              <a:extLst>
                <a:ext uri="{FF2B5EF4-FFF2-40B4-BE49-F238E27FC236}">
                  <a16:creationId xmlns:a16="http://schemas.microsoft.com/office/drawing/2014/main" id="{AB125FDC-0A81-4525-8853-43EC519A681A}"/>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857250" y="0"/>
              <a:ext cx="5143500" cy="1913860"/>
            </a:xfrm>
            <a:prstGeom prst="rect">
              <a:avLst/>
            </a:prstGeom>
          </p:spPr>
        </p:pic>
        <p:sp>
          <p:nvSpPr>
            <p:cNvPr id="6" name="Rectangle 5">
              <a:extLst>
                <a:ext uri="{FF2B5EF4-FFF2-40B4-BE49-F238E27FC236}">
                  <a16:creationId xmlns:a16="http://schemas.microsoft.com/office/drawing/2014/main" id="{B1509A04-FD78-420B-B104-5971AE10AA9F}"/>
                </a:ext>
              </a:extLst>
            </p:cNvPr>
            <p:cNvSpPr/>
            <p:nvPr/>
          </p:nvSpPr>
          <p:spPr>
            <a:xfrm>
              <a:off x="0" y="0"/>
              <a:ext cx="906780" cy="1913860"/>
            </a:xfrm>
            <a:prstGeom prst="rect">
              <a:avLst/>
            </a:prstGeom>
            <a:solidFill>
              <a:srgbClr val="440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7223F1AA-CD41-4085-8060-1DCA9F8CE30C}"/>
                </a:ext>
              </a:extLst>
            </p:cNvPr>
            <p:cNvSpPr/>
            <p:nvPr/>
          </p:nvSpPr>
          <p:spPr>
            <a:xfrm>
              <a:off x="5951220" y="0"/>
              <a:ext cx="906780" cy="1913860"/>
            </a:xfrm>
            <a:prstGeom prst="rect">
              <a:avLst/>
            </a:prstGeom>
            <a:solidFill>
              <a:srgbClr val="440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1" name="Rectangle 10">
            <a:extLst>
              <a:ext uri="{FF2B5EF4-FFF2-40B4-BE49-F238E27FC236}">
                <a16:creationId xmlns:a16="http://schemas.microsoft.com/office/drawing/2014/main" id="{3F5DACA8-362E-4639-B055-073D368FE8E0}"/>
              </a:ext>
            </a:extLst>
          </p:cNvPr>
          <p:cNvSpPr/>
          <p:nvPr/>
        </p:nvSpPr>
        <p:spPr>
          <a:xfrm>
            <a:off x="0" y="5226996"/>
            <a:ext cx="6858000" cy="9226596"/>
          </a:xfrm>
          <a:prstGeom prst="rect">
            <a:avLst/>
          </a:prstGeom>
          <a:solidFill>
            <a:srgbClr val="440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1ED9DD72-3FE9-432F-A6F5-8CF3A208D6EC}"/>
              </a:ext>
            </a:extLst>
          </p:cNvPr>
          <p:cNvSpPr txBox="1"/>
          <p:nvPr/>
        </p:nvSpPr>
        <p:spPr>
          <a:xfrm>
            <a:off x="-2" y="5568923"/>
            <a:ext cx="6858000" cy="830997"/>
          </a:xfrm>
          <a:prstGeom prst="rect">
            <a:avLst/>
          </a:prstGeom>
          <a:noFill/>
        </p:spPr>
        <p:txBody>
          <a:bodyPr wrap="square" rtlCol="0">
            <a:spAutoFit/>
          </a:bodyPr>
          <a:lstStyle/>
          <a:p>
            <a:pPr algn="ctr"/>
            <a:r>
              <a:rPr lang="en-GB" sz="2400" dirty="0">
                <a:solidFill>
                  <a:schemeClr val="bg1"/>
                </a:solidFill>
                <a:latin typeface="QS Medium" pitchFamily="50" charset="0"/>
              </a:rPr>
              <a:t>*NAME* CELEBRATE WITH US…</a:t>
            </a:r>
            <a:br>
              <a:rPr lang="en-GB" sz="2400" dirty="0">
                <a:solidFill>
                  <a:schemeClr val="bg1"/>
                </a:solidFill>
                <a:latin typeface="QS Medium" pitchFamily="50" charset="0"/>
              </a:rPr>
            </a:br>
            <a:r>
              <a:rPr lang="en-GB" sz="2400" dirty="0">
                <a:solidFill>
                  <a:schemeClr val="bg1"/>
                </a:solidFill>
                <a:latin typeface="QS Medium" pitchFamily="50" charset="0"/>
              </a:rPr>
              <a:t>IT’S OUR BIRTHDAY!</a:t>
            </a:r>
          </a:p>
        </p:txBody>
      </p:sp>
      <p:pic>
        <p:nvPicPr>
          <p:cNvPr id="14" name="Picture 13">
            <a:extLst>
              <a:ext uri="{FF2B5EF4-FFF2-40B4-BE49-F238E27FC236}">
                <a16:creationId xmlns:a16="http://schemas.microsoft.com/office/drawing/2014/main" id="{BDF8ADCD-95D5-4EBB-A398-93034D0ECEE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644535" y="16283512"/>
            <a:ext cx="2992872" cy="2992872"/>
          </a:xfrm>
          <a:prstGeom prst="rect">
            <a:avLst/>
          </a:prstGeom>
        </p:spPr>
      </p:pic>
      <p:pic>
        <p:nvPicPr>
          <p:cNvPr id="26" name="Picture 25" descr="A picture containing text&#10;&#10;Description automatically generated">
            <a:extLst>
              <a:ext uri="{FF2B5EF4-FFF2-40B4-BE49-F238E27FC236}">
                <a16:creationId xmlns:a16="http://schemas.microsoft.com/office/drawing/2014/main" id="{FE2DFB83-A9C0-46CB-A8AF-2303B017439F}"/>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461052" y="12441290"/>
            <a:ext cx="1733080" cy="1415696"/>
          </a:xfrm>
          <a:prstGeom prst="rect">
            <a:avLst/>
          </a:prstGeom>
        </p:spPr>
      </p:pic>
      <p:pic>
        <p:nvPicPr>
          <p:cNvPr id="28" name="Picture 27" descr="A close-up of a candy bar&#10;&#10;Description automatically generated with low confidence">
            <a:extLst>
              <a:ext uri="{FF2B5EF4-FFF2-40B4-BE49-F238E27FC236}">
                <a16:creationId xmlns:a16="http://schemas.microsoft.com/office/drawing/2014/main" id="{6DC7808B-D49A-4C91-9B3D-C14170143F92}"/>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194132" y="11001289"/>
            <a:ext cx="1728000" cy="1440000"/>
          </a:xfrm>
          <a:prstGeom prst="rect">
            <a:avLst/>
          </a:prstGeom>
        </p:spPr>
      </p:pic>
      <p:pic>
        <p:nvPicPr>
          <p:cNvPr id="30" name="Picture 29" descr="Diagram&#10;&#10;Description automatically generated">
            <a:extLst>
              <a:ext uri="{FF2B5EF4-FFF2-40B4-BE49-F238E27FC236}">
                <a16:creationId xmlns:a16="http://schemas.microsoft.com/office/drawing/2014/main" id="{629BA618-2AFB-47DD-A40D-42D82C1BEFDF}"/>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b="1830"/>
          <a:stretch/>
        </p:blipFill>
        <p:spPr>
          <a:xfrm>
            <a:off x="4194132" y="12442651"/>
            <a:ext cx="1728000" cy="1413654"/>
          </a:xfrm>
          <a:prstGeom prst="rect">
            <a:avLst/>
          </a:prstGeom>
        </p:spPr>
      </p:pic>
      <p:pic>
        <p:nvPicPr>
          <p:cNvPr id="32" name="Picture 31" descr="A picture containing text, indoor&#10;&#10;Description automatically generated">
            <a:extLst>
              <a:ext uri="{FF2B5EF4-FFF2-40B4-BE49-F238E27FC236}">
                <a16:creationId xmlns:a16="http://schemas.microsoft.com/office/drawing/2014/main" id="{06B5E134-07F2-4707-AE02-75372682F578}"/>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738132" y="12416305"/>
            <a:ext cx="1728000" cy="1440000"/>
          </a:xfrm>
          <a:prstGeom prst="rect">
            <a:avLst/>
          </a:prstGeom>
        </p:spPr>
      </p:pic>
      <p:pic>
        <p:nvPicPr>
          <p:cNvPr id="34" name="Picture 33" descr="A picture containing pink, accessory&#10;&#10;Description automatically generated">
            <a:extLst>
              <a:ext uri="{FF2B5EF4-FFF2-40B4-BE49-F238E27FC236}">
                <a16:creationId xmlns:a16="http://schemas.microsoft.com/office/drawing/2014/main" id="{D0BBA416-357C-4868-BFBF-20A06348E818}"/>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2466132" y="11004419"/>
            <a:ext cx="1728000" cy="1440000"/>
          </a:xfrm>
          <a:prstGeom prst="rect">
            <a:avLst/>
          </a:prstGeom>
        </p:spPr>
      </p:pic>
      <p:pic>
        <p:nvPicPr>
          <p:cNvPr id="36" name="Picture 35" descr="A close-up of a card&#10;&#10;Description automatically generated with low confidence">
            <a:extLst>
              <a:ext uri="{FF2B5EF4-FFF2-40B4-BE49-F238E27FC236}">
                <a16:creationId xmlns:a16="http://schemas.microsoft.com/office/drawing/2014/main" id="{367083F1-2699-4A80-A076-C4B56864F245}"/>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738132" y="11004419"/>
            <a:ext cx="1728000" cy="1440000"/>
          </a:xfrm>
          <a:prstGeom prst="rect">
            <a:avLst/>
          </a:prstGeom>
        </p:spPr>
      </p:pic>
      <p:pic>
        <p:nvPicPr>
          <p:cNvPr id="42" name="Picture 41">
            <a:extLst>
              <a:ext uri="{FF2B5EF4-FFF2-40B4-BE49-F238E27FC236}">
                <a16:creationId xmlns:a16="http://schemas.microsoft.com/office/drawing/2014/main" id="{D374B3D6-0578-49E6-A47A-055E2E521042}"/>
              </a:ext>
            </a:extLst>
          </p:cNvPr>
          <p:cNvPicPr>
            <a:picLocks noChangeAspect="1"/>
          </p:cNvPicPr>
          <p:nvPr/>
        </p:nvPicPr>
        <p:blipFill rotWithShape="1">
          <a:blip r:embed="rId10">
            <a:extLst>
              <a:ext uri="{28A0092B-C50C-407E-A947-70E740481C1C}">
                <a14:useLocalDpi xmlns:a14="http://schemas.microsoft.com/office/drawing/2010/main"/>
              </a:ext>
            </a:extLst>
          </a:blip>
          <a:srcRect/>
          <a:stretch/>
        </p:blipFill>
        <p:spPr>
          <a:xfrm>
            <a:off x="1264531" y="20984463"/>
            <a:ext cx="4328933" cy="3591920"/>
          </a:xfrm>
          <a:prstGeom prst="rect">
            <a:avLst/>
          </a:prstGeom>
        </p:spPr>
      </p:pic>
      <p:sp>
        <p:nvSpPr>
          <p:cNvPr id="45" name="TextBox 44">
            <a:extLst>
              <a:ext uri="{FF2B5EF4-FFF2-40B4-BE49-F238E27FC236}">
                <a16:creationId xmlns:a16="http://schemas.microsoft.com/office/drawing/2014/main" id="{75A48D89-06E9-45C5-92D2-0B494C9E2541}"/>
              </a:ext>
            </a:extLst>
          </p:cNvPr>
          <p:cNvSpPr txBox="1"/>
          <p:nvPr/>
        </p:nvSpPr>
        <p:spPr>
          <a:xfrm>
            <a:off x="0" y="10005192"/>
            <a:ext cx="6858000" cy="830997"/>
          </a:xfrm>
          <a:prstGeom prst="rect">
            <a:avLst/>
          </a:prstGeom>
          <a:noFill/>
        </p:spPr>
        <p:txBody>
          <a:bodyPr wrap="square" rtlCol="0">
            <a:spAutoFit/>
          </a:bodyPr>
          <a:lstStyle/>
          <a:p>
            <a:pPr algn="ctr"/>
            <a:r>
              <a:rPr lang="en-GB" sz="2400" dirty="0">
                <a:solidFill>
                  <a:schemeClr val="bg1"/>
                </a:solidFill>
                <a:latin typeface="QS Medium" pitchFamily="50" charset="0"/>
              </a:rPr>
              <a:t>CLICK TO EXPLORE OUR TINS</a:t>
            </a:r>
            <a:br>
              <a:rPr lang="en-GB" sz="2400" dirty="0">
                <a:solidFill>
                  <a:schemeClr val="bg1"/>
                </a:solidFill>
                <a:latin typeface="QS Medium" pitchFamily="50" charset="0"/>
              </a:rPr>
            </a:br>
            <a:r>
              <a:rPr lang="en-GB" sz="2400" dirty="0">
                <a:solidFill>
                  <a:schemeClr val="bg1"/>
                </a:solidFill>
                <a:latin typeface="QS Medium" pitchFamily="50" charset="0"/>
              </a:rPr>
              <a:t> THROUGH THE AGES</a:t>
            </a:r>
          </a:p>
        </p:txBody>
      </p:sp>
      <p:sp>
        <p:nvSpPr>
          <p:cNvPr id="46" name="TextBox 45">
            <a:extLst>
              <a:ext uri="{FF2B5EF4-FFF2-40B4-BE49-F238E27FC236}">
                <a16:creationId xmlns:a16="http://schemas.microsoft.com/office/drawing/2014/main" id="{CACC3106-9291-411D-90D7-61389435022C}"/>
              </a:ext>
            </a:extLst>
          </p:cNvPr>
          <p:cNvSpPr txBox="1"/>
          <p:nvPr/>
        </p:nvSpPr>
        <p:spPr>
          <a:xfrm>
            <a:off x="0" y="15626515"/>
            <a:ext cx="6858001" cy="461665"/>
          </a:xfrm>
          <a:prstGeom prst="rect">
            <a:avLst/>
          </a:prstGeom>
          <a:noFill/>
        </p:spPr>
        <p:txBody>
          <a:bodyPr wrap="square" rtlCol="0">
            <a:spAutoFit/>
          </a:bodyPr>
          <a:lstStyle/>
          <a:p>
            <a:pPr algn="ctr"/>
            <a:r>
              <a:rPr lang="en-GB" sz="2400" dirty="0">
                <a:solidFill>
                  <a:srgbClr val="44053E"/>
                </a:solidFill>
                <a:latin typeface="QS Medium" pitchFamily="50" charset="0"/>
              </a:rPr>
              <a:t>WE’RE MOVING TO PAPER WRAPPERS!</a:t>
            </a:r>
          </a:p>
        </p:txBody>
      </p:sp>
      <p:sp>
        <p:nvSpPr>
          <p:cNvPr id="48" name="TextBox 47">
            <a:extLst>
              <a:ext uri="{FF2B5EF4-FFF2-40B4-BE49-F238E27FC236}">
                <a16:creationId xmlns:a16="http://schemas.microsoft.com/office/drawing/2014/main" id="{BD2FC092-DE7D-4150-9FF8-4CECE56CEE88}"/>
              </a:ext>
            </a:extLst>
          </p:cNvPr>
          <p:cNvSpPr txBox="1"/>
          <p:nvPr/>
        </p:nvSpPr>
        <p:spPr>
          <a:xfrm>
            <a:off x="176322" y="16283512"/>
            <a:ext cx="3438215" cy="1815882"/>
          </a:xfrm>
          <a:prstGeom prst="rect">
            <a:avLst/>
          </a:prstGeom>
          <a:noFill/>
        </p:spPr>
        <p:txBody>
          <a:bodyPr wrap="square">
            <a:spAutoFit/>
          </a:bodyPr>
          <a:lstStyle/>
          <a:p>
            <a:r>
              <a:rPr lang="en-US" sz="1400" dirty="0">
                <a:solidFill>
                  <a:srgbClr val="44053E"/>
                </a:solidFill>
                <a:latin typeface="Century Gothic" panose="020B0502020202020204" pitchFamily="34" charset="0"/>
              </a:rPr>
              <a:t>Our new positive change on packaging! This Christmas you will see some different wrappers in your Quality Street®® packs as we start to move to recyclable paper wrappers. By making this change we are aiming to remove over 2bn pieces of packaging by 2023.</a:t>
            </a:r>
          </a:p>
        </p:txBody>
      </p:sp>
      <p:sp>
        <p:nvSpPr>
          <p:cNvPr id="49" name="Rectangle 48">
            <a:extLst>
              <a:ext uri="{FF2B5EF4-FFF2-40B4-BE49-F238E27FC236}">
                <a16:creationId xmlns:a16="http://schemas.microsoft.com/office/drawing/2014/main" id="{39675BD7-75C8-458A-9CC3-3306603686EA}"/>
              </a:ext>
            </a:extLst>
          </p:cNvPr>
          <p:cNvSpPr/>
          <p:nvPr/>
        </p:nvSpPr>
        <p:spPr>
          <a:xfrm>
            <a:off x="245118" y="18249161"/>
            <a:ext cx="1965647" cy="495035"/>
          </a:xfrm>
          <a:prstGeom prst="rect">
            <a:avLst/>
          </a:prstGeom>
          <a:solidFill>
            <a:srgbClr val="78256D"/>
          </a:solidFill>
          <a:ln>
            <a:solidFill>
              <a:srgbClr val="4405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latin typeface="QS Medium" pitchFamily="50" charset="0"/>
              </a:rPr>
              <a:t>FIND OUT MORE</a:t>
            </a:r>
          </a:p>
        </p:txBody>
      </p:sp>
      <p:grpSp>
        <p:nvGrpSpPr>
          <p:cNvPr id="52" name="Group 51">
            <a:extLst>
              <a:ext uri="{FF2B5EF4-FFF2-40B4-BE49-F238E27FC236}">
                <a16:creationId xmlns:a16="http://schemas.microsoft.com/office/drawing/2014/main" id="{91708156-70B9-4A9B-B4C0-55977427C5CE}"/>
              </a:ext>
            </a:extLst>
          </p:cNvPr>
          <p:cNvGrpSpPr/>
          <p:nvPr/>
        </p:nvGrpSpPr>
        <p:grpSpPr>
          <a:xfrm>
            <a:off x="2117867" y="2066877"/>
            <a:ext cx="2622264" cy="2689200"/>
            <a:chOff x="3808884" y="1270000"/>
            <a:chExt cx="3837062" cy="4072758"/>
          </a:xfrm>
        </p:grpSpPr>
        <p:pic>
          <p:nvPicPr>
            <p:cNvPr id="53" name="Picture 52" descr="A picture containing text&#10;&#10;Description automatically generated">
              <a:extLst>
                <a:ext uri="{FF2B5EF4-FFF2-40B4-BE49-F238E27FC236}">
                  <a16:creationId xmlns:a16="http://schemas.microsoft.com/office/drawing/2014/main" id="{BB7DC622-6646-45FB-8F74-07E8D706FB0E}"/>
                </a:ext>
              </a:extLst>
            </p:cNvPr>
            <p:cNvPicPr>
              <a:picLocks noChangeAspect="1"/>
            </p:cNvPicPr>
            <p:nvPr/>
          </p:nvPicPr>
          <p:blipFill rotWithShape="1">
            <a:blip r:embed="rId11" cstate="screen">
              <a:extLst>
                <a:ext uri="{28A0092B-C50C-407E-A947-70E740481C1C}">
                  <a14:useLocalDpi xmlns:a14="http://schemas.microsoft.com/office/drawing/2010/main"/>
                </a:ext>
              </a:extLst>
            </a:blip>
            <a:srcRect/>
            <a:stretch/>
          </p:blipFill>
          <p:spPr>
            <a:xfrm>
              <a:off x="3808884" y="1270000"/>
              <a:ext cx="3837062" cy="4072758"/>
            </a:xfrm>
            <a:prstGeom prst="rect">
              <a:avLst/>
            </a:prstGeom>
          </p:spPr>
        </p:pic>
        <p:pic>
          <p:nvPicPr>
            <p:cNvPr id="54" name="Picture 53" descr="A picture containing text&#10;&#10;Description automatically generated">
              <a:extLst>
                <a:ext uri="{FF2B5EF4-FFF2-40B4-BE49-F238E27FC236}">
                  <a16:creationId xmlns:a16="http://schemas.microsoft.com/office/drawing/2014/main" id="{ED881A43-1A8D-4746-B89B-0B30B568C93B}"/>
                </a:ext>
              </a:extLst>
            </p:cNvPr>
            <p:cNvPicPr>
              <a:picLocks noChangeAspect="1"/>
            </p:cNvPicPr>
            <p:nvPr/>
          </p:nvPicPr>
          <p:blipFill rotWithShape="1">
            <a:blip r:embed="rId12" cstate="screen">
              <a:extLst>
                <a:ext uri="{28A0092B-C50C-407E-A947-70E740481C1C}">
                  <a14:useLocalDpi xmlns:a14="http://schemas.microsoft.com/office/drawing/2010/main"/>
                </a:ext>
              </a:extLst>
            </a:blip>
            <a:srcRect/>
            <a:stretch/>
          </p:blipFill>
          <p:spPr>
            <a:xfrm>
              <a:off x="5417029" y="1399829"/>
              <a:ext cx="819331" cy="783936"/>
            </a:xfrm>
            <a:prstGeom prst="rect">
              <a:avLst/>
            </a:prstGeom>
            <a:effectLst>
              <a:softEdge rad="63500"/>
            </a:effectLst>
          </p:spPr>
        </p:pic>
      </p:grpSp>
      <p:pic>
        <p:nvPicPr>
          <p:cNvPr id="58" name="Picture 57" descr="A picture containing text&#10;&#10;Description automatically generated">
            <a:extLst>
              <a:ext uri="{FF2B5EF4-FFF2-40B4-BE49-F238E27FC236}">
                <a16:creationId xmlns:a16="http://schemas.microsoft.com/office/drawing/2014/main" id="{B0F5B82C-DCFF-4F38-89A7-9CB7AC0BD0E6}"/>
              </a:ext>
            </a:extLst>
          </p:cNvPr>
          <p:cNvPicPr>
            <a:picLocks noChangeAspect="1"/>
          </p:cNvPicPr>
          <p:nvPr/>
        </p:nvPicPr>
        <p:blipFill rotWithShape="1">
          <a:blip r:embed="rId13" cstate="screen">
            <a:extLst>
              <a:ext uri="{28A0092B-C50C-407E-A947-70E740481C1C}">
                <a14:useLocalDpi xmlns:a14="http://schemas.microsoft.com/office/drawing/2010/main"/>
              </a:ext>
            </a:extLst>
          </a:blip>
          <a:srcRect/>
          <a:stretch/>
        </p:blipFill>
        <p:spPr>
          <a:xfrm>
            <a:off x="1853776" y="1913860"/>
            <a:ext cx="3150445" cy="3314195"/>
          </a:xfrm>
          <a:prstGeom prst="rect">
            <a:avLst/>
          </a:prstGeom>
        </p:spPr>
      </p:pic>
      <p:pic>
        <p:nvPicPr>
          <p:cNvPr id="59" name="Picture 58" descr="A picture containing text&#10;&#10;Description automatically generated">
            <a:extLst>
              <a:ext uri="{FF2B5EF4-FFF2-40B4-BE49-F238E27FC236}">
                <a16:creationId xmlns:a16="http://schemas.microsoft.com/office/drawing/2014/main" id="{7E18E7D6-936D-4778-9506-DEA9E859900A}"/>
              </a:ext>
            </a:extLst>
          </p:cNvPr>
          <p:cNvPicPr>
            <a:picLocks noChangeAspect="1"/>
          </p:cNvPicPr>
          <p:nvPr/>
        </p:nvPicPr>
        <p:blipFill rotWithShape="1">
          <a:blip r:embed="rId13" cstate="screen">
            <a:extLst>
              <a:ext uri="{28A0092B-C50C-407E-A947-70E740481C1C}">
                <a14:useLocalDpi xmlns:a14="http://schemas.microsoft.com/office/drawing/2010/main"/>
              </a:ext>
            </a:extLst>
          </a:blip>
          <a:srcRect/>
          <a:stretch/>
        </p:blipFill>
        <p:spPr>
          <a:xfrm>
            <a:off x="1853777" y="1913860"/>
            <a:ext cx="3150445" cy="3314195"/>
          </a:xfrm>
          <a:prstGeom prst="rect">
            <a:avLst/>
          </a:prstGeom>
        </p:spPr>
      </p:pic>
      <p:pic>
        <p:nvPicPr>
          <p:cNvPr id="60" name="Picture 59" descr="A picture containing text&#10;&#10;Description automatically generated">
            <a:extLst>
              <a:ext uri="{FF2B5EF4-FFF2-40B4-BE49-F238E27FC236}">
                <a16:creationId xmlns:a16="http://schemas.microsoft.com/office/drawing/2014/main" id="{00EA8A61-F005-4C60-82D9-EAC256324B43}"/>
              </a:ext>
            </a:extLst>
          </p:cNvPr>
          <p:cNvPicPr>
            <a:picLocks noChangeAspect="1"/>
          </p:cNvPicPr>
          <p:nvPr/>
        </p:nvPicPr>
        <p:blipFill rotWithShape="1">
          <a:blip r:embed="rId14">
            <a:extLst>
              <a:ext uri="{28A0092B-C50C-407E-A947-70E740481C1C}">
                <a14:useLocalDpi xmlns:a14="http://schemas.microsoft.com/office/drawing/2010/main"/>
              </a:ext>
            </a:extLst>
          </a:blip>
          <a:srcRect/>
          <a:stretch/>
        </p:blipFill>
        <p:spPr>
          <a:xfrm>
            <a:off x="4239466" y="1912802"/>
            <a:ext cx="2618533" cy="3314195"/>
          </a:xfrm>
          <a:prstGeom prst="rect">
            <a:avLst/>
          </a:prstGeom>
        </p:spPr>
      </p:pic>
      <p:pic>
        <p:nvPicPr>
          <p:cNvPr id="16" name="Picture 15" descr="A picture containing icon&#10;&#10;Description automatically generated">
            <a:extLst>
              <a:ext uri="{FF2B5EF4-FFF2-40B4-BE49-F238E27FC236}">
                <a16:creationId xmlns:a16="http://schemas.microsoft.com/office/drawing/2014/main" id="{73241A5E-0355-41F6-8C33-F8D965B29745}"/>
              </a:ext>
            </a:extLst>
          </p:cNvPr>
          <p:cNvPicPr>
            <a:picLocks noChangeAspect="1"/>
          </p:cNvPicPr>
          <p:nvPr/>
        </p:nvPicPr>
        <p:blipFill>
          <a:blip r:embed="rId15" cstate="screen">
            <a:extLst>
              <a:ext uri="{28A0092B-C50C-407E-A947-70E740481C1C}">
                <a14:useLocalDpi xmlns:a14="http://schemas.microsoft.com/office/drawing/2010/main"/>
              </a:ext>
            </a:extLst>
          </a:blip>
          <a:stretch>
            <a:fillRect/>
          </a:stretch>
        </p:blipFill>
        <p:spPr>
          <a:xfrm>
            <a:off x="4563526" y="2302419"/>
            <a:ext cx="1789180" cy="1789180"/>
          </a:xfrm>
          <a:prstGeom prst="rect">
            <a:avLst/>
          </a:prstGeom>
        </p:spPr>
      </p:pic>
      <p:pic>
        <p:nvPicPr>
          <p:cNvPr id="61" name="Picture 60" descr="A picture containing text&#10;&#10;Description automatically generated">
            <a:extLst>
              <a:ext uri="{FF2B5EF4-FFF2-40B4-BE49-F238E27FC236}">
                <a16:creationId xmlns:a16="http://schemas.microsoft.com/office/drawing/2014/main" id="{846449C9-BFE3-47C3-A889-E35367FB8590}"/>
              </a:ext>
            </a:extLst>
          </p:cNvPr>
          <p:cNvPicPr>
            <a:picLocks noChangeAspect="1"/>
          </p:cNvPicPr>
          <p:nvPr/>
        </p:nvPicPr>
        <p:blipFill rotWithShape="1">
          <a:blip r:embed="rId16">
            <a:extLst>
              <a:ext uri="{28A0092B-C50C-407E-A947-70E740481C1C}">
                <a14:useLocalDpi xmlns:a14="http://schemas.microsoft.com/office/drawing/2010/main"/>
              </a:ext>
            </a:extLst>
          </a:blip>
          <a:srcRect/>
          <a:stretch/>
        </p:blipFill>
        <p:spPr>
          <a:xfrm>
            <a:off x="-2" y="1912483"/>
            <a:ext cx="2116989" cy="3324673"/>
          </a:xfrm>
          <a:prstGeom prst="rect">
            <a:avLst/>
          </a:prstGeom>
        </p:spPr>
      </p:pic>
      <p:pic>
        <p:nvPicPr>
          <p:cNvPr id="63" name="Picture 62" descr="A picture containing colorful, decorated&#10;&#10;Description automatically generated">
            <a:extLst>
              <a:ext uri="{FF2B5EF4-FFF2-40B4-BE49-F238E27FC236}">
                <a16:creationId xmlns:a16="http://schemas.microsoft.com/office/drawing/2014/main" id="{FD7E862A-D3A1-45E5-B572-16B8E8E8ACF9}"/>
              </a:ext>
            </a:extLst>
          </p:cNvPr>
          <p:cNvPicPr>
            <a:picLocks noChangeAspect="1"/>
          </p:cNvPicPr>
          <p:nvPr/>
        </p:nvPicPr>
        <p:blipFill>
          <a:blip r:embed="rId17" cstate="screen">
            <a:extLst>
              <a:ext uri="{28A0092B-C50C-407E-A947-70E740481C1C}">
                <a14:useLocalDpi xmlns:a14="http://schemas.microsoft.com/office/drawing/2010/main"/>
              </a:ext>
            </a:extLst>
          </a:blip>
          <a:stretch>
            <a:fillRect/>
          </a:stretch>
        </p:blipFill>
        <p:spPr>
          <a:xfrm>
            <a:off x="414029" y="6654297"/>
            <a:ext cx="2962800" cy="2962800"/>
          </a:xfrm>
          <a:prstGeom prst="rect">
            <a:avLst/>
          </a:prstGeom>
        </p:spPr>
      </p:pic>
      <p:sp>
        <p:nvSpPr>
          <p:cNvPr id="64" name="TextBox 63">
            <a:extLst>
              <a:ext uri="{FF2B5EF4-FFF2-40B4-BE49-F238E27FC236}">
                <a16:creationId xmlns:a16="http://schemas.microsoft.com/office/drawing/2014/main" id="{FE394F4E-4659-44B2-801D-BFAB44265B0F}"/>
              </a:ext>
            </a:extLst>
          </p:cNvPr>
          <p:cNvSpPr txBox="1"/>
          <p:nvPr/>
        </p:nvSpPr>
        <p:spPr>
          <a:xfrm>
            <a:off x="3614537" y="6774147"/>
            <a:ext cx="2962800" cy="2092881"/>
          </a:xfrm>
          <a:prstGeom prst="rect">
            <a:avLst/>
          </a:prstGeom>
          <a:noFill/>
        </p:spPr>
        <p:txBody>
          <a:bodyPr wrap="square" rtlCol="0">
            <a:spAutoFit/>
          </a:bodyPr>
          <a:lstStyle/>
          <a:p>
            <a:r>
              <a:rPr lang="en-GB" sz="1400" dirty="0">
                <a:solidFill>
                  <a:schemeClr val="bg1"/>
                </a:solidFill>
                <a:latin typeface="Century Gothic" panose="020B0502020202020204" pitchFamily="34" charset="0"/>
              </a:rPr>
              <a:t>We’re turning 86 this year and </a:t>
            </a:r>
            <a:r>
              <a:rPr lang="en-GB" sz="1400">
                <a:solidFill>
                  <a:schemeClr val="bg1"/>
                </a:solidFill>
                <a:latin typeface="Century Gothic" panose="020B0502020202020204" pitchFamily="34" charset="0"/>
              </a:rPr>
              <a:t>our web shop </a:t>
            </a:r>
            <a:r>
              <a:rPr lang="en-GB" sz="1400" dirty="0">
                <a:solidFill>
                  <a:schemeClr val="bg1"/>
                </a:solidFill>
                <a:latin typeface="Century Gothic" panose="020B0502020202020204" pitchFamily="34" charset="0"/>
              </a:rPr>
              <a:t>is turning 2! So we thought we would share a gift with you… Our biggest fans!</a:t>
            </a:r>
            <a:br>
              <a:rPr lang="en-GB" sz="1400" dirty="0">
                <a:solidFill>
                  <a:schemeClr val="bg1"/>
                </a:solidFill>
                <a:latin typeface="Century Gothic" panose="020B0502020202020204" pitchFamily="34" charset="0"/>
              </a:rPr>
            </a:br>
            <a:br>
              <a:rPr lang="en-GB" sz="1400" dirty="0">
                <a:solidFill>
                  <a:schemeClr val="bg1"/>
                </a:solidFill>
                <a:latin typeface="Century Gothic" panose="020B0502020202020204" pitchFamily="34" charset="0"/>
              </a:rPr>
            </a:br>
            <a:r>
              <a:rPr lang="en-GB" sz="1400" dirty="0">
                <a:solidFill>
                  <a:schemeClr val="bg1"/>
                </a:solidFill>
                <a:latin typeface="Century Gothic" panose="020B0502020202020204" pitchFamily="34" charset="0"/>
              </a:rPr>
              <a:t>Take 10% off* your next purchase of a personalised tin.</a:t>
            </a:r>
            <a:br>
              <a:rPr lang="en-GB" sz="1400" dirty="0">
                <a:solidFill>
                  <a:schemeClr val="bg1"/>
                </a:solidFill>
                <a:latin typeface="Century Gothic" panose="020B0502020202020204" pitchFamily="34" charset="0"/>
              </a:rPr>
            </a:br>
            <a:br>
              <a:rPr lang="en-GB" sz="1400" dirty="0">
                <a:solidFill>
                  <a:schemeClr val="bg1"/>
                </a:solidFill>
                <a:latin typeface="Century Gothic" panose="020B0502020202020204" pitchFamily="34" charset="0"/>
              </a:rPr>
            </a:br>
            <a:r>
              <a:rPr lang="en-GB" dirty="0">
                <a:solidFill>
                  <a:schemeClr val="bg1"/>
                </a:solidFill>
                <a:latin typeface="Century Gothic" panose="020B0502020202020204" pitchFamily="34" charset="0"/>
              </a:rPr>
              <a:t>USE CODE: </a:t>
            </a:r>
            <a:r>
              <a:rPr lang="en-GB" b="1" dirty="0">
                <a:solidFill>
                  <a:srgbClr val="CCAE62"/>
                </a:solidFill>
                <a:latin typeface="Century Gothic" panose="020B0502020202020204" pitchFamily="34" charset="0"/>
              </a:rPr>
              <a:t>CELEBRATE</a:t>
            </a:r>
            <a:endParaRPr lang="en-GB" sz="1400" b="1" dirty="0">
              <a:solidFill>
                <a:srgbClr val="CCAE62"/>
              </a:solidFill>
              <a:latin typeface="Century Gothic" panose="020B0502020202020204" pitchFamily="34" charset="0"/>
            </a:endParaRPr>
          </a:p>
        </p:txBody>
      </p:sp>
      <p:sp>
        <p:nvSpPr>
          <p:cNvPr id="68" name="TextBox 67">
            <a:extLst>
              <a:ext uri="{FF2B5EF4-FFF2-40B4-BE49-F238E27FC236}">
                <a16:creationId xmlns:a16="http://schemas.microsoft.com/office/drawing/2014/main" id="{97008AA1-5530-4819-B4D4-28E51A78EEEA}"/>
              </a:ext>
            </a:extLst>
          </p:cNvPr>
          <p:cNvSpPr txBox="1"/>
          <p:nvPr/>
        </p:nvSpPr>
        <p:spPr>
          <a:xfrm>
            <a:off x="-2" y="24324492"/>
            <a:ext cx="6858002" cy="246221"/>
          </a:xfrm>
          <a:prstGeom prst="rect">
            <a:avLst/>
          </a:prstGeom>
          <a:solidFill>
            <a:srgbClr val="44053E"/>
          </a:solidFill>
          <a:ln>
            <a:noFill/>
          </a:ln>
        </p:spPr>
        <p:txBody>
          <a:bodyPr wrap="square" rtlCol="0">
            <a:spAutoFit/>
          </a:bodyPr>
          <a:lstStyle/>
          <a:p>
            <a:pPr algn="ctr"/>
            <a:r>
              <a:rPr lang="en-GB" sz="1000" dirty="0">
                <a:solidFill>
                  <a:schemeClr val="bg1"/>
                </a:solidFill>
              </a:rPr>
              <a:t>©2022 Quality Street®</a:t>
            </a:r>
            <a:r>
              <a:rPr lang="en-GB" sz="1000" dirty="0">
                <a:solidFill>
                  <a:schemeClr val="bg1"/>
                </a:solidFill>
                <a:latin typeface="Calibri" panose="020F0502020204030204" pitchFamily="34" charset="0"/>
                <a:cs typeface="Calibri" panose="020F0502020204030204" pitchFamily="34" charset="0"/>
              </a:rPr>
              <a:t>®. All rights reserved.</a:t>
            </a:r>
            <a:endParaRPr lang="en-GB" sz="1000" dirty="0">
              <a:solidFill>
                <a:schemeClr val="bg1"/>
              </a:solidFill>
            </a:endParaRPr>
          </a:p>
        </p:txBody>
      </p:sp>
      <p:sp>
        <p:nvSpPr>
          <p:cNvPr id="69" name="Rectangle 68">
            <a:extLst>
              <a:ext uri="{FF2B5EF4-FFF2-40B4-BE49-F238E27FC236}">
                <a16:creationId xmlns:a16="http://schemas.microsoft.com/office/drawing/2014/main" id="{3DB54E12-1837-4993-973A-92EC74CDFD75}"/>
              </a:ext>
            </a:extLst>
          </p:cNvPr>
          <p:cNvSpPr/>
          <p:nvPr/>
        </p:nvSpPr>
        <p:spPr>
          <a:xfrm>
            <a:off x="3627817" y="9122062"/>
            <a:ext cx="1965647" cy="495035"/>
          </a:xfrm>
          <a:prstGeom prst="rect">
            <a:avLst/>
          </a:prstGeom>
          <a:solidFill>
            <a:schemeClr val="bg1"/>
          </a:solidFill>
          <a:ln>
            <a:solidFill>
              <a:srgbClr val="4405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rgbClr val="78256D"/>
                </a:solidFill>
                <a:latin typeface="QS Medium" pitchFamily="50" charset="0"/>
              </a:rPr>
              <a:t>REDEEM OFFER</a:t>
            </a:r>
          </a:p>
        </p:txBody>
      </p:sp>
      <p:sp>
        <p:nvSpPr>
          <p:cNvPr id="71" name="Rectangle 70">
            <a:extLst>
              <a:ext uri="{FF2B5EF4-FFF2-40B4-BE49-F238E27FC236}">
                <a16:creationId xmlns:a16="http://schemas.microsoft.com/office/drawing/2014/main" id="{3D21ECDA-AE47-4809-B537-4AADC4B555B8}"/>
              </a:ext>
            </a:extLst>
          </p:cNvPr>
          <p:cNvSpPr/>
          <p:nvPr/>
        </p:nvSpPr>
        <p:spPr>
          <a:xfrm>
            <a:off x="5064191" y="3609794"/>
            <a:ext cx="792480" cy="147189"/>
          </a:xfrm>
          <a:prstGeom prst="rect">
            <a:avLst/>
          </a:prstGeom>
          <a:solidFill>
            <a:srgbClr val="EB56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TextBox 69">
            <a:extLst>
              <a:ext uri="{FF2B5EF4-FFF2-40B4-BE49-F238E27FC236}">
                <a16:creationId xmlns:a16="http://schemas.microsoft.com/office/drawing/2014/main" id="{8C2A50F4-8138-48D3-9D80-94CB409150D1}"/>
              </a:ext>
            </a:extLst>
          </p:cNvPr>
          <p:cNvSpPr txBox="1"/>
          <p:nvPr/>
        </p:nvSpPr>
        <p:spPr>
          <a:xfrm>
            <a:off x="4899946" y="3600474"/>
            <a:ext cx="1051274" cy="200055"/>
          </a:xfrm>
          <a:prstGeom prst="rect">
            <a:avLst/>
          </a:prstGeom>
          <a:noFill/>
        </p:spPr>
        <p:txBody>
          <a:bodyPr wrap="square" rtlCol="0">
            <a:spAutoFit/>
          </a:bodyPr>
          <a:lstStyle/>
          <a:p>
            <a:pPr algn="ctr"/>
            <a:r>
              <a:rPr lang="en-GB" sz="700" spc="300" dirty="0">
                <a:solidFill>
                  <a:schemeClr val="bg1"/>
                </a:solidFill>
                <a:latin typeface="Century Gothic" panose="020B0502020202020204" pitchFamily="34" charset="0"/>
              </a:rPr>
              <a:t>CELEBRATE</a:t>
            </a:r>
          </a:p>
        </p:txBody>
      </p:sp>
      <p:sp>
        <p:nvSpPr>
          <p:cNvPr id="72" name="TextBox 71">
            <a:extLst>
              <a:ext uri="{FF2B5EF4-FFF2-40B4-BE49-F238E27FC236}">
                <a16:creationId xmlns:a16="http://schemas.microsoft.com/office/drawing/2014/main" id="{65307329-D2E1-4B28-8455-5C143FA56286}"/>
              </a:ext>
            </a:extLst>
          </p:cNvPr>
          <p:cNvSpPr txBox="1"/>
          <p:nvPr/>
        </p:nvSpPr>
        <p:spPr>
          <a:xfrm>
            <a:off x="5301433" y="3075072"/>
            <a:ext cx="1051274" cy="307777"/>
          </a:xfrm>
          <a:prstGeom prst="rect">
            <a:avLst/>
          </a:prstGeom>
          <a:noFill/>
        </p:spPr>
        <p:txBody>
          <a:bodyPr wrap="square" rtlCol="0">
            <a:spAutoFit/>
          </a:bodyPr>
          <a:lstStyle/>
          <a:p>
            <a:pPr algn="ctr"/>
            <a:r>
              <a:rPr lang="en-GB" sz="1400" spc="300" dirty="0">
                <a:solidFill>
                  <a:schemeClr val="bg1"/>
                </a:solidFill>
                <a:latin typeface="Century Gothic" panose="020B0502020202020204" pitchFamily="34" charset="0"/>
              </a:rPr>
              <a:t>*</a:t>
            </a:r>
          </a:p>
        </p:txBody>
      </p:sp>
      <p:sp>
        <p:nvSpPr>
          <p:cNvPr id="73" name="TextBox 72">
            <a:extLst>
              <a:ext uri="{FF2B5EF4-FFF2-40B4-BE49-F238E27FC236}">
                <a16:creationId xmlns:a16="http://schemas.microsoft.com/office/drawing/2014/main" id="{DE83AB29-FCAE-4563-AA68-E3DAFD269C09}"/>
              </a:ext>
            </a:extLst>
          </p:cNvPr>
          <p:cNvSpPr txBox="1"/>
          <p:nvPr/>
        </p:nvSpPr>
        <p:spPr>
          <a:xfrm>
            <a:off x="341480" y="19525923"/>
            <a:ext cx="6175033" cy="1157625"/>
          </a:xfrm>
          <a:prstGeom prst="rect">
            <a:avLst/>
          </a:prstGeom>
          <a:noFill/>
        </p:spPr>
        <p:txBody>
          <a:bodyPr wrap="square">
            <a:spAutoFit/>
          </a:bodyPr>
          <a:lstStyle/>
          <a:p>
            <a:pPr algn="ctr">
              <a:lnSpc>
                <a:spcPts val="1650"/>
              </a:lnSpc>
              <a:spcBef>
                <a:spcPts val="1800"/>
              </a:spcBef>
              <a:spcAft>
                <a:spcPts val="2400"/>
              </a:spcAft>
            </a:pPr>
            <a:r>
              <a:rPr lang="en-US" sz="900" dirty="0">
                <a:solidFill>
                  <a:srgbClr val="44053E"/>
                </a:solidFill>
                <a:effectLst/>
                <a:latin typeface="Noto Sans" panose="020B0502040504020204" pitchFamily="34" charset="0"/>
                <a:ea typeface="Noto Sans" panose="020B0502040504020204" pitchFamily="34" charset="0"/>
                <a:cs typeface="Noto Sans" panose="020B0502040504020204" pitchFamily="34" charset="0"/>
              </a:rPr>
              <a:t>*Terms &amp; Conditions: 1. Voucher code entitles you to 10% off the total product value in your basket (excluding delivery costs). Subject to stock availability. 2. Account required. Max. one voucher code permitted per registered user. 3. Valid until 31.12.22. 4. To redeem, add the code into the ‘Discount and Gift’ field at checkout. 5. Voucher code can only be used once, has no cash value, is non-transferable and cannot be used in conjunction with any other offer. Promoter: Nestlé UK Ltd, Nestlé Confectionery (UK), York, YO91 1XY.</a:t>
            </a:r>
            <a:endParaRPr lang="en-GB" sz="900" dirty="0">
              <a:solidFill>
                <a:srgbClr val="44053E"/>
              </a:solidFill>
              <a:effectLst/>
              <a:latin typeface="Noto Sans" panose="020B0502040504020204" pitchFamily="34" charset="0"/>
              <a:ea typeface="Noto Sans" panose="020B0502040504020204" pitchFamily="34" charset="0"/>
              <a:cs typeface="Noto Sans" panose="020B0502040504020204" pitchFamily="34" charset="0"/>
            </a:endParaRPr>
          </a:p>
        </p:txBody>
      </p:sp>
      <p:sp>
        <p:nvSpPr>
          <p:cNvPr id="74" name="Rectangle 73">
            <a:extLst>
              <a:ext uri="{FF2B5EF4-FFF2-40B4-BE49-F238E27FC236}">
                <a16:creationId xmlns:a16="http://schemas.microsoft.com/office/drawing/2014/main" id="{C2B0C790-04CD-42FD-9835-EBA25FA019FD}"/>
              </a:ext>
            </a:extLst>
          </p:cNvPr>
          <p:cNvSpPr/>
          <p:nvPr/>
        </p:nvSpPr>
        <p:spPr>
          <a:xfrm>
            <a:off x="2446172" y="14368361"/>
            <a:ext cx="1965647" cy="495035"/>
          </a:xfrm>
          <a:prstGeom prst="rect">
            <a:avLst/>
          </a:prstGeom>
          <a:solidFill>
            <a:schemeClr val="bg1"/>
          </a:solidFill>
          <a:ln>
            <a:solidFill>
              <a:srgbClr val="4405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rgbClr val="78256D"/>
                </a:solidFill>
                <a:latin typeface="QS Medium" pitchFamily="50" charset="0"/>
              </a:rPr>
              <a:t>LEARN MORE</a:t>
            </a:r>
          </a:p>
        </p:txBody>
      </p:sp>
      <p:pic>
        <p:nvPicPr>
          <p:cNvPr id="76" name="Picture 75" descr="A picture containing text&#10;&#10;Description automatically generated">
            <a:extLst>
              <a:ext uri="{FF2B5EF4-FFF2-40B4-BE49-F238E27FC236}">
                <a16:creationId xmlns:a16="http://schemas.microsoft.com/office/drawing/2014/main" id="{215D3BD4-0235-4828-A888-1F81647B0319}"/>
              </a:ext>
            </a:extLst>
          </p:cNvPr>
          <p:cNvPicPr>
            <a:picLocks noChangeAspect="1"/>
          </p:cNvPicPr>
          <p:nvPr/>
        </p:nvPicPr>
        <p:blipFill rotWithShape="1">
          <a:blip r:embed="rId18" cstate="screen">
            <a:extLst>
              <a:ext uri="{28A0092B-C50C-407E-A947-70E740481C1C}">
                <a14:useLocalDpi xmlns:a14="http://schemas.microsoft.com/office/drawing/2010/main"/>
              </a:ext>
            </a:extLst>
          </a:blip>
          <a:srcRect/>
          <a:stretch/>
        </p:blipFill>
        <p:spPr>
          <a:xfrm>
            <a:off x="3292467" y="2132509"/>
            <a:ext cx="441705" cy="470239"/>
          </a:xfrm>
          <a:prstGeom prst="rect">
            <a:avLst/>
          </a:prstGeom>
        </p:spPr>
      </p:pic>
      <p:pic>
        <p:nvPicPr>
          <p:cNvPr id="3" name="Picture 2" descr="A picture containing text, lit, sign, close&#10;&#10;Description automatically generated">
            <a:extLst>
              <a:ext uri="{FF2B5EF4-FFF2-40B4-BE49-F238E27FC236}">
                <a16:creationId xmlns:a16="http://schemas.microsoft.com/office/drawing/2014/main" id="{7668BBED-552E-4E51-BA47-4CE579A59BC5}"/>
              </a:ext>
            </a:extLst>
          </p:cNvPr>
          <p:cNvPicPr>
            <a:picLocks noChangeAspect="1"/>
          </p:cNvPicPr>
          <p:nvPr/>
        </p:nvPicPr>
        <p:blipFill>
          <a:blip r:embed="rId19" cstate="screen">
            <a:extLst>
              <a:ext uri="{28A0092B-C50C-407E-A947-70E740481C1C}">
                <a14:useLocalDpi xmlns:a14="http://schemas.microsoft.com/office/drawing/2010/main"/>
              </a:ext>
            </a:extLst>
          </a:blip>
          <a:stretch>
            <a:fillRect/>
          </a:stretch>
        </p:blipFill>
        <p:spPr>
          <a:xfrm>
            <a:off x="1177012" y="7439646"/>
            <a:ext cx="1436834" cy="1445696"/>
          </a:xfrm>
          <a:prstGeom prst="rect">
            <a:avLst/>
          </a:prstGeom>
        </p:spPr>
      </p:pic>
      <p:pic>
        <p:nvPicPr>
          <p:cNvPr id="66" name="Picture 65" descr="A picture containing diagram&#10;&#10;Description automatically generated">
            <a:extLst>
              <a:ext uri="{FF2B5EF4-FFF2-40B4-BE49-F238E27FC236}">
                <a16:creationId xmlns:a16="http://schemas.microsoft.com/office/drawing/2014/main" id="{9E468797-9036-42F5-8464-5D665415FD22}"/>
              </a:ext>
            </a:extLst>
          </p:cNvPr>
          <p:cNvPicPr>
            <a:picLocks noChangeAspect="1"/>
          </p:cNvPicPr>
          <p:nvPr/>
        </p:nvPicPr>
        <p:blipFill>
          <a:blip r:embed="rId20" cstate="screen">
            <a:extLst>
              <a:ext uri="{28A0092B-C50C-407E-A947-70E740481C1C}">
                <a14:useLocalDpi xmlns:a14="http://schemas.microsoft.com/office/drawing/2010/main"/>
              </a:ext>
            </a:extLst>
          </a:blip>
          <a:stretch>
            <a:fillRect/>
          </a:stretch>
        </p:blipFill>
        <p:spPr>
          <a:xfrm>
            <a:off x="1029298" y="8013570"/>
            <a:ext cx="927091" cy="1462214"/>
          </a:xfrm>
          <a:prstGeom prst="rect">
            <a:avLst/>
          </a:prstGeom>
        </p:spPr>
      </p:pic>
      <p:pic>
        <p:nvPicPr>
          <p:cNvPr id="47" name="Picture 46" descr="A picture containing text, lit, sign, close&#10;&#10;Description automatically generated">
            <a:extLst>
              <a:ext uri="{FF2B5EF4-FFF2-40B4-BE49-F238E27FC236}">
                <a16:creationId xmlns:a16="http://schemas.microsoft.com/office/drawing/2014/main" id="{80C82A4D-E46C-4E27-A0A1-9F816FADE112}"/>
              </a:ext>
            </a:extLst>
          </p:cNvPr>
          <p:cNvPicPr>
            <a:picLocks noChangeAspect="1"/>
          </p:cNvPicPr>
          <p:nvPr/>
        </p:nvPicPr>
        <p:blipFill>
          <a:blip r:embed="rId21" cstate="screen">
            <a:extLst>
              <a:ext uri="{28A0092B-C50C-407E-A947-70E740481C1C}">
                <a14:useLocalDpi xmlns:a14="http://schemas.microsoft.com/office/drawing/2010/main"/>
              </a:ext>
            </a:extLst>
          </a:blip>
          <a:stretch>
            <a:fillRect/>
          </a:stretch>
        </p:blipFill>
        <p:spPr>
          <a:xfrm>
            <a:off x="4710152" y="12764023"/>
            <a:ext cx="1051712" cy="1058198"/>
          </a:xfrm>
          <a:prstGeom prst="rect">
            <a:avLst/>
          </a:prstGeom>
        </p:spPr>
      </p:pic>
      <p:sp>
        <p:nvSpPr>
          <p:cNvPr id="2" name="Oval 1">
            <a:extLst>
              <a:ext uri="{FF2B5EF4-FFF2-40B4-BE49-F238E27FC236}">
                <a16:creationId xmlns:a16="http://schemas.microsoft.com/office/drawing/2014/main" id="{0BC49352-91E2-4BC6-9BB0-EC96646157F3}"/>
              </a:ext>
            </a:extLst>
          </p:cNvPr>
          <p:cNvSpPr/>
          <p:nvPr/>
        </p:nvSpPr>
        <p:spPr>
          <a:xfrm>
            <a:off x="2023657" y="12007594"/>
            <a:ext cx="187108" cy="187108"/>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Oval 49">
            <a:extLst>
              <a:ext uri="{FF2B5EF4-FFF2-40B4-BE49-F238E27FC236}">
                <a16:creationId xmlns:a16="http://schemas.microsoft.com/office/drawing/2014/main" id="{945B6FDB-3755-4663-9D65-745C4C00F572}"/>
              </a:ext>
            </a:extLst>
          </p:cNvPr>
          <p:cNvSpPr/>
          <p:nvPr/>
        </p:nvSpPr>
        <p:spPr>
          <a:xfrm>
            <a:off x="1997990" y="11981927"/>
            <a:ext cx="238442" cy="238442"/>
          </a:xfrm>
          <a:prstGeom prst="ellipse">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Oval 50">
            <a:extLst>
              <a:ext uri="{FF2B5EF4-FFF2-40B4-BE49-F238E27FC236}">
                <a16:creationId xmlns:a16="http://schemas.microsoft.com/office/drawing/2014/main" id="{382D5502-C8A7-4BEC-B48E-0B9D3D06D9E5}"/>
              </a:ext>
            </a:extLst>
          </p:cNvPr>
          <p:cNvSpPr/>
          <p:nvPr/>
        </p:nvSpPr>
        <p:spPr>
          <a:xfrm>
            <a:off x="924197" y="13421538"/>
            <a:ext cx="187108" cy="187108"/>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Oval 54">
            <a:extLst>
              <a:ext uri="{FF2B5EF4-FFF2-40B4-BE49-F238E27FC236}">
                <a16:creationId xmlns:a16="http://schemas.microsoft.com/office/drawing/2014/main" id="{E87FFEE3-3BED-42CC-B188-1DC86905C2AE}"/>
              </a:ext>
            </a:extLst>
          </p:cNvPr>
          <p:cNvSpPr/>
          <p:nvPr/>
        </p:nvSpPr>
        <p:spPr>
          <a:xfrm>
            <a:off x="898530" y="13395871"/>
            <a:ext cx="238442" cy="238442"/>
          </a:xfrm>
          <a:prstGeom prst="ellipse">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Oval 55">
            <a:extLst>
              <a:ext uri="{FF2B5EF4-FFF2-40B4-BE49-F238E27FC236}">
                <a16:creationId xmlns:a16="http://schemas.microsoft.com/office/drawing/2014/main" id="{14A27B20-79AD-46CC-9BBC-1B833D4CDD91}"/>
              </a:ext>
            </a:extLst>
          </p:cNvPr>
          <p:cNvSpPr/>
          <p:nvPr/>
        </p:nvSpPr>
        <p:spPr>
          <a:xfrm>
            <a:off x="2627737" y="12684680"/>
            <a:ext cx="187108" cy="187108"/>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Oval 56">
            <a:extLst>
              <a:ext uri="{FF2B5EF4-FFF2-40B4-BE49-F238E27FC236}">
                <a16:creationId xmlns:a16="http://schemas.microsoft.com/office/drawing/2014/main" id="{55C9FE11-4040-43B1-AFC7-77FE759D462A}"/>
              </a:ext>
            </a:extLst>
          </p:cNvPr>
          <p:cNvSpPr/>
          <p:nvPr/>
        </p:nvSpPr>
        <p:spPr>
          <a:xfrm>
            <a:off x="2602070" y="12659013"/>
            <a:ext cx="238442" cy="238442"/>
          </a:xfrm>
          <a:prstGeom prst="ellipse">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Oval 61">
            <a:extLst>
              <a:ext uri="{FF2B5EF4-FFF2-40B4-BE49-F238E27FC236}">
                <a16:creationId xmlns:a16="http://schemas.microsoft.com/office/drawing/2014/main" id="{90BDCFCA-2427-48B3-8C12-2D3BC37C812A}"/>
              </a:ext>
            </a:extLst>
          </p:cNvPr>
          <p:cNvSpPr/>
          <p:nvPr/>
        </p:nvSpPr>
        <p:spPr>
          <a:xfrm>
            <a:off x="3683260" y="12133717"/>
            <a:ext cx="187108" cy="187108"/>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Oval 64">
            <a:extLst>
              <a:ext uri="{FF2B5EF4-FFF2-40B4-BE49-F238E27FC236}">
                <a16:creationId xmlns:a16="http://schemas.microsoft.com/office/drawing/2014/main" id="{9A1B2D55-06BB-4D02-B1E5-0978225CBA03}"/>
              </a:ext>
            </a:extLst>
          </p:cNvPr>
          <p:cNvSpPr/>
          <p:nvPr/>
        </p:nvSpPr>
        <p:spPr>
          <a:xfrm>
            <a:off x="3657593" y="12108050"/>
            <a:ext cx="238442" cy="238442"/>
          </a:xfrm>
          <a:prstGeom prst="ellipse">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Oval 74">
            <a:extLst>
              <a:ext uri="{FF2B5EF4-FFF2-40B4-BE49-F238E27FC236}">
                <a16:creationId xmlns:a16="http://schemas.microsoft.com/office/drawing/2014/main" id="{139B835B-8448-4DD4-A78B-7CD9A2620CFD}"/>
              </a:ext>
            </a:extLst>
          </p:cNvPr>
          <p:cNvSpPr/>
          <p:nvPr/>
        </p:nvSpPr>
        <p:spPr>
          <a:xfrm>
            <a:off x="4565333" y="13436969"/>
            <a:ext cx="187108" cy="187108"/>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Oval 76">
            <a:extLst>
              <a:ext uri="{FF2B5EF4-FFF2-40B4-BE49-F238E27FC236}">
                <a16:creationId xmlns:a16="http://schemas.microsoft.com/office/drawing/2014/main" id="{1FA6DAFC-DD09-473D-B989-60A529E59605}"/>
              </a:ext>
            </a:extLst>
          </p:cNvPr>
          <p:cNvSpPr/>
          <p:nvPr/>
        </p:nvSpPr>
        <p:spPr>
          <a:xfrm>
            <a:off x="4539666" y="13411302"/>
            <a:ext cx="238442" cy="238442"/>
          </a:xfrm>
          <a:prstGeom prst="ellipse">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Oval 77">
            <a:extLst>
              <a:ext uri="{FF2B5EF4-FFF2-40B4-BE49-F238E27FC236}">
                <a16:creationId xmlns:a16="http://schemas.microsoft.com/office/drawing/2014/main" id="{F279516C-E8A1-4E4F-BE1A-3907F3BAE10F}"/>
              </a:ext>
            </a:extLst>
          </p:cNvPr>
          <p:cNvSpPr/>
          <p:nvPr/>
        </p:nvSpPr>
        <p:spPr>
          <a:xfrm>
            <a:off x="5406356" y="11173911"/>
            <a:ext cx="187108" cy="187108"/>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9" name="Oval 78">
            <a:extLst>
              <a:ext uri="{FF2B5EF4-FFF2-40B4-BE49-F238E27FC236}">
                <a16:creationId xmlns:a16="http://schemas.microsoft.com/office/drawing/2014/main" id="{383AB85E-6B96-447D-9029-C87B0847C949}"/>
              </a:ext>
            </a:extLst>
          </p:cNvPr>
          <p:cNvSpPr/>
          <p:nvPr/>
        </p:nvSpPr>
        <p:spPr>
          <a:xfrm>
            <a:off x="5380689" y="11148244"/>
            <a:ext cx="238442" cy="238442"/>
          </a:xfrm>
          <a:prstGeom prst="ellipse">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AE9E4189-EB87-40BC-92B6-895D2D1C9255}"/>
              </a:ext>
            </a:extLst>
          </p:cNvPr>
          <p:cNvSpPr/>
          <p:nvPr/>
        </p:nvSpPr>
        <p:spPr>
          <a:xfrm>
            <a:off x="-3349497" y="4624833"/>
            <a:ext cx="4971947" cy="37946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https://www.qualitystreet.co.uk/personalisation</a:t>
            </a:r>
          </a:p>
        </p:txBody>
      </p:sp>
      <p:sp>
        <p:nvSpPr>
          <p:cNvPr id="83" name="Rectangle 82">
            <a:extLst>
              <a:ext uri="{FF2B5EF4-FFF2-40B4-BE49-F238E27FC236}">
                <a16:creationId xmlns:a16="http://schemas.microsoft.com/office/drawing/2014/main" id="{608877D7-192C-4AC0-9BF6-58E72B6A8737}"/>
              </a:ext>
            </a:extLst>
          </p:cNvPr>
          <p:cNvSpPr/>
          <p:nvPr/>
        </p:nvSpPr>
        <p:spPr>
          <a:xfrm>
            <a:off x="-4085145" y="9085430"/>
            <a:ext cx="4971947" cy="37946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https://www.qualitystreet.co.uk/personalisation</a:t>
            </a:r>
          </a:p>
        </p:txBody>
      </p:sp>
      <p:sp>
        <p:nvSpPr>
          <p:cNvPr id="84" name="Rectangle 83">
            <a:extLst>
              <a:ext uri="{FF2B5EF4-FFF2-40B4-BE49-F238E27FC236}">
                <a16:creationId xmlns:a16="http://schemas.microsoft.com/office/drawing/2014/main" id="{61D96835-9E5B-4F7E-8372-AC592502AC3B}"/>
              </a:ext>
            </a:extLst>
          </p:cNvPr>
          <p:cNvSpPr/>
          <p:nvPr/>
        </p:nvSpPr>
        <p:spPr>
          <a:xfrm>
            <a:off x="5761864" y="9165847"/>
            <a:ext cx="4971947" cy="37946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https://www.qualitystreet.co.uk/personalisation</a:t>
            </a:r>
          </a:p>
        </p:txBody>
      </p:sp>
      <p:sp>
        <p:nvSpPr>
          <p:cNvPr id="85" name="Rectangle 84">
            <a:extLst>
              <a:ext uri="{FF2B5EF4-FFF2-40B4-BE49-F238E27FC236}">
                <a16:creationId xmlns:a16="http://schemas.microsoft.com/office/drawing/2014/main" id="{078B7EC5-C5B8-4D0B-B2DB-2FB37C7252A8}"/>
              </a:ext>
            </a:extLst>
          </p:cNvPr>
          <p:cNvSpPr/>
          <p:nvPr/>
        </p:nvSpPr>
        <p:spPr>
          <a:xfrm>
            <a:off x="4534058" y="14430239"/>
            <a:ext cx="4971947" cy="37946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https://www.qualitystreet.co.uk/our-history</a:t>
            </a:r>
          </a:p>
        </p:txBody>
      </p:sp>
      <p:sp>
        <p:nvSpPr>
          <p:cNvPr id="86" name="Rectangle 85">
            <a:extLst>
              <a:ext uri="{FF2B5EF4-FFF2-40B4-BE49-F238E27FC236}">
                <a16:creationId xmlns:a16="http://schemas.microsoft.com/office/drawing/2014/main" id="{E4B046CF-7F62-49E6-8CD1-B1A07CDDF755}"/>
              </a:ext>
            </a:extLst>
          </p:cNvPr>
          <p:cNvSpPr/>
          <p:nvPr/>
        </p:nvSpPr>
        <p:spPr>
          <a:xfrm>
            <a:off x="5458116" y="18625091"/>
            <a:ext cx="4971947" cy="37946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https://www.qualitystreet.co.uk/sustainability</a:t>
            </a:r>
          </a:p>
        </p:txBody>
      </p:sp>
      <p:sp>
        <p:nvSpPr>
          <p:cNvPr id="87" name="Rectangle 86">
            <a:extLst>
              <a:ext uri="{FF2B5EF4-FFF2-40B4-BE49-F238E27FC236}">
                <a16:creationId xmlns:a16="http://schemas.microsoft.com/office/drawing/2014/main" id="{E2032695-9C77-49DE-B48F-AABC1CAE4338}"/>
              </a:ext>
            </a:extLst>
          </p:cNvPr>
          <p:cNvSpPr/>
          <p:nvPr/>
        </p:nvSpPr>
        <p:spPr>
          <a:xfrm>
            <a:off x="5458116" y="18622927"/>
            <a:ext cx="4971947" cy="37946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https://www.qualitystreet.co.uk/sustainability</a:t>
            </a:r>
          </a:p>
        </p:txBody>
      </p:sp>
      <p:sp>
        <p:nvSpPr>
          <p:cNvPr id="88" name="Rectangle 87">
            <a:extLst>
              <a:ext uri="{FF2B5EF4-FFF2-40B4-BE49-F238E27FC236}">
                <a16:creationId xmlns:a16="http://schemas.microsoft.com/office/drawing/2014/main" id="{2F10A683-93BA-4A42-A165-2F5262274903}"/>
              </a:ext>
            </a:extLst>
          </p:cNvPr>
          <p:cNvSpPr/>
          <p:nvPr/>
        </p:nvSpPr>
        <p:spPr>
          <a:xfrm>
            <a:off x="-4795625" y="18297917"/>
            <a:ext cx="4971947" cy="37946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https://www.qualitystreet.co.uk/sustainability</a:t>
            </a:r>
          </a:p>
        </p:txBody>
      </p:sp>
      <p:sp>
        <p:nvSpPr>
          <p:cNvPr id="89" name="Rectangle 88">
            <a:extLst>
              <a:ext uri="{FF2B5EF4-FFF2-40B4-BE49-F238E27FC236}">
                <a16:creationId xmlns:a16="http://schemas.microsoft.com/office/drawing/2014/main" id="{063000C2-B81F-4864-8A7A-EA1AC2E34C68}"/>
              </a:ext>
            </a:extLst>
          </p:cNvPr>
          <p:cNvSpPr/>
          <p:nvPr/>
        </p:nvSpPr>
        <p:spPr>
          <a:xfrm>
            <a:off x="-2309652" y="898561"/>
            <a:ext cx="4971947" cy="37946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https://www.qualitystreet.co.uk/</a:t>
            </a:r>
          </a:p>
        </p:txBody>
      </p:sp>
      <p:sp>
        <p:nvSpPr>
          <p:cNvPr id="91" name="Callout: Line 90">
            <a:extLst>
              <a:ext uri="{FF2B5EF4-FFF2-40B4-BE49-F238E27FC236}">
                <a16:creationId xmlns:a16="http://schemas.microsoft.com/office/drawing/2014/main" id="{3DB297A7-9F03-4E87-BE4E-137A6070758F}"/>
              </a:ext>
            </a:extLst>
          </p:cNvPr>
          <p:cNvSpPr/>
          <p:nvPr/>
        </p:nvSpPr>
        <p:spPr>
          <a:xfrm flipH="1">
            <a:off x="7005587" y="11185780"/>
            <a:ext cx="2269660" cy="1271861"/>
          </a:xfrm>
          <a:prstGeom prst="borderCallout1">
            <a:avLst>
              <a:gd name="adj1" fmla="val 21945"/>
              <a:gd name="adj2" fmla="val 102683"/>
              <a:gd name="adj3" fmla="val 58979"/>
              <a:gd name="adj4" fmla="val 13535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1990’s</a:t>
            </a:r>
            <a:br>
              <a:rPr lang="en-GB" sz="1400" dirty="0"/>
            </a:br>
            <a:r>
              <a:rPr lang="en-GB" sz="1400" dirty="0"/>
              <a:t>I</a:t>
            </a:r>
            <a:r>
              <a:rPr lang="en-US" sz="1400" dirty="0"/>
              <a:t>t was now that Quality Street</a:t>
            </a:r>
            <a:r>
              <a:rPr lang="en-US" sz="1400" dirty="0">
                <a:latin typeface="Calibri" panose="020F0502020204030204" pitchFamily="34" charset="0"/>
                <a:cs typeface="Calibri" panose="020F0502020204030204" pitchFamily="34" charset="0"/>
              </a:rPr>
              <a:t>®</a:t>
            </a:r>
            <a:r>
              <a:rPr lang="en-US" sz="1400" dirty="0"/>
              <a:t> first introduced the octagonal tin replacing the previous round design. </a:t>
            </a:r>
            <a:endParaRPr lang="en-GB" sz="1400" dirty="0"/>
          </a:p>
        </p:txBody>
      </p:sp>
      <p:sp>
        <p:nvSpPr>
          <p:cNvPr id="92" name="Callout: Line 91">
            <a:extLst>
              <a:ext uri="{FF2B5EF4-FFF2-40B4-BE49-F238E27FC236}">
                <a16:creationId xmlns:a16="http://schemas.microsoft.com/office/drawing/2014/main" id="{4ED963CC-37D6-45EC-86FB-005E93CDCC7E}"/>
              </a:ext>
            </a:extLst>
          </p:cNvPr>
          <p:cNvSpPr/>
          <p:nvPr/>
        </p:nvSpPr>
        <p:spPr>
          <a:xfrm flipH="1">
            <a:off x="6991531" y="12641758"/>
            <a:ext cx="2269660" cy="1271861"/>
          </a:xfrm>
          <a:prstGeom prst="borderCallout1">
            <a:avLst>
              <a:gd name="adj1" fmla="val 21945"/>
              <a:gd name="adj2" fmla="val 102683"/>
              <a:gd name="adj3" fmla="val 5457"/>
              <a:gd name="adj4" fmla="val 1371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Present Day</a:t>
            </a:r>
            <a:br>
              <a:rPr lang="en-GB" sz="1400" dirty="0"/>
            </a:br>
            <a:r>
              <a:rPr lang="en-GB" sz="1400" dirty="0"/>
              <a:t>Quality Street® introduced our web shop in 2020 allowing customers to pick their favourites and personalise their tin.</a:t>
            </a:r>
          </a:p>
        </p:txBody>
      </p:sp>
      <p:sp>
        <p:nvSpPr>
          <p:cNvPr id="93" name="Callout: Line 92">
            <a:extLst>
              <a:ext uri="{FF2B5EF4-FFF2-40B4-BE49-F238E27FC236}">
                <a16:creationId xmlns:a16="http://schemas.microsoft.com/office/drawing/2014/main" id="{1073E3EC-C4A0-4119-89B8-4D7DA0DAAC54}"/>
              </a:ext>
            </a:extLst>
          </p:cNvPr>
          <p:cNvSpPr/>
          <p:nvPr/>
        </p:nvSpPr>
        <p:spPr>
          <a:xfrm flipH="1">
            <a:off x="7016497" y="9729428"/>
            <a:ext cx="2269660" cy="1271861"/>
          </a:xfrm>
          <a:prstGeom prst="borderCallout1">
            <a:avLst>
              <a:gd name="adj1" fmla="val 21945"/>
              <a:gd name="adj2" fmla="val 102683"/>
              <a:gd name="adj3" fmla="val 110903"/>
              <a:gd name="adj4" fmla="val 2275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1960’s</a:t>
            </a:r>
            <a:br>
              <a:rPr lang="en-GB" sz="1400" dirty="0"/>
            </a:br>
            <a:r>
              <a:rPr lang="en-US" sz="1400" dirty="0"/>
              <a:t>In 1969, Mackintosh merges with Rowntree to form Rowntree Mackintosh. </a:t>
            </a:r>
            <a:endParaRPr lang="en-GB" sz="1400" dirty="0"/>
          </a:p>
        </p:txBody>
      </p:sp>
      <p:sp>
        <p:nvSpPr>
          <p:cNvPr id="94" name="Callout: Line 93">
            <a:extLst>
              <a:ext uri="{FF2B5EF4-FFF2-40B4-BE49-F238E27FC236}">
                <a16:creationId xmlns:a16="http://schemas.microsoft.com/office/drawing/2014/main" id="{963105E2-DD34-4584-BAEB-FE1F77965FC5}"/>
              </a:ext>
            </a:extLst>
          </p:cNvPr>
          <p:cNvSpPr/>
          <p:nvPr/>
        </p:nvSpPr>
        <p:spPr>
          <a:xfrm>
            <a:off x="-2442101" y="11128804"/>
            <a:ext cx="2269660" cy="1271861"/>
          </a:xfrm>
          <a:prstGeom prst="borderCallout1">
            <a:avLst>
              <a:gd name="adj1" fmla="val 21945"/>
              <a:gd name="adj2" fmla="val 102683"/>
              <a:gd name="adj3" fmla="val 58979"/>
              <a:gd name="adj4" fmla="val 1340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1950’S</a:t>
            </a:r>
            <a:br>
              <a:rPr lang="en-GB" sz="1400" dirty="0"/>
            </a:br>
            <a:r>
              <a:rPr lang="en-US" sz="1400" dirty="0"/>
              <a:t>The first Quality Street</a:t>
            </a:r>
            <a:r>
              <a:rPr lang="en-US" sz="1400" dirty="0">
                <a:latin typeface="Calibri" panose="020F0502020204030204" pitchFamily="34" charset="0"/>
                <a:cs typeface="Calibri" panose="020F0502020204030204" pitchFamily="34" charset="0"/>
              </a:rPr>
              <a:t>®</a:t>
            </a:r>
            <a:r>
              <a:rPr lang="en-US" sz="1400" dirty="0"/>
              <a:t> TV advertisement aired in 1958 and there have been over 100 TV ads since then.</a:t>
            </a:r>
            <a:endParaRPr lang="en-GB" sz="1400" dirty="0"/>
          </a:p>
        </p:txBody>
      </p:sp>
      <p:sp>
        <p:nvSpPr>
          <p:cNvPr id="95" name="Callout: Line 94">
            <a:extLst>
              <a:ext uri="{FF2B5EF4-FFF2-40B4-BE49-F238E27FC236}">
                <a16:creationId xmlns:a16="http://schemas.microsoft.com/office/drawing/2014/main" id="{60E42519-F65B-4A61-AD5B-57A74C4635A3}"/>
              </a:ext>
            </a:extLst>
          </p:cNvPr>
          <p:cNvSpPr/>
          <p:nvPr/>
        </p:nvSpPr>
        <p:spPr>
          <a:xfrm>
            <a:off x="-2456157" y="12584782"/>
            <a:ext cx="2269660" cy="1271861"/>
          </a:xfrm>
          <a:prstGeom prst="borderCallout1">
            <a:avLst>
              <a:gd name="adj1" fmla="val 21945"/>
              <a:gd name="adj2" fmla="val 102683"/>
              <a:gd name="adj3" fmla="val 5457"/>
              <a:gd name="adj4" fmla="val 1371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1930’s</a:t>
            </a:r>
            <a:br>
              <a:rPr lang="en-GB" sz="1400" dirty="0"/>
            </a:br>
            <a:r>
              <a:rPr lang="en-US" sz="1400" dirty="0"/>
              <a:t>The first tin of Quality Street® was produced in 1936 and sold for two shillings. </a:t>
            </a:r>
            <a:endParaRPr lang="en-GB" sz="1400" dirty="0"/>
          </a:p>
        </p:txBody>
      </p:sp>
      <p:sp>
        <p:nvSpPr>
          <p:cNvPr id="96" name="Callout: Line 95">
            <a:extLst>
              <a:ext uri="{FF2B5EF4-FFF2-40B4-BE49-F238E27FC236}">
                <a16:creationId xmlns:a16="http://schemas.microsoft.com/office/drawing/2014/main" id="{64E787B2-B2B1-499F-91E5-778534987302}"/>
              </a:ext>
            </a:extLst>
          </p:cNvPr>
          <p:cNvSpPr/>
          <p:nvPr/>
        </p:nvSpPr>
        <p:spPr>
          <a:xfrm>
            <a:off x="-2456157" y="13974471"/>
            <a:ext cx="2269660" cy="1271861"/>
          </a:xfrm>
          <a:prstGeom prst="borderCallout1">
            <a:avLst>
              <a:gd name="adj1" fmla="val 21945"/>
              <a:gd name="adj2" fmla="val 102683"/>
              <a:gd name="adj3" fmla="val -27295"/>
              <a:gd name="adj4" fmla="val 2221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1980’s</a:t>
            </a:r>
            <a:br>
              <a:rPr lang="en-GB" sz="1400" dirty="0"/>
            </a:br>
            <a:r>
              <a:rPr lang="en-US" sz="1400" dirty="0"/>
              <a:t>Quality Street® focused more on ‘</a:t>
            </a:r>
            <a:r>
              <a:rPr lang="en-US" sz="1400" dirty="0" err="1"/>
              <a:t>favourites</a:t>
            </a:r>
            <a:r>
              <a:rPr lang="en-US" sz="1400" dirty="0"/>
              <a:t>’ both through products and press advertisements.</a:t>
            </a:r>
          </a:p>
        </p:txBody>
      </p:sp>
    </p:spTree>
    <p:extLst>
      <p:ext uri="{BB962C8B-B14F-4D97-AF65-F5344CB8AC3E}">
        <p14:creationId xmlns:p14="http://schemas.microsoft.com/office/powerpoint/2010/main" val="35925986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162</TotalTime>
  <Words>464</Words>
  <Application>Microsoft Office PowerPoint</Application>
  <PresentationFormat>Custom</PresentationFormat>
  <Paragraphs>26</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Century Gothic</vt:lpstr>
      <vt:lpstr>Noto Sans</vt:lpstr>
      <vt:lpstr>QS Medium</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Kovacs,Samson,UKI-York,Digital &amp; Social Media</dc:creator>
  <cp:lastModifiedBy>Kovacs,Samson,UKI-York,Digital &amp; Social Media</cp:lastModifiedBy>
  <cp:revision>12</cp:revision>
  <dcterms:created xsi:type="dcterms:W3CDTF">2022-10-13T10:08:43Z</dcterms:created>
  <dcterms:modified xsi:type="dcterms:W3CDTF">2022-10-20T10:56:41Z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ada0a2f-b917-4d51-b0d0-d418a10c8b23_Enabled">
    <vt:lpwstr>true</vt:lpwstr>
  </property>
  <property fmtid="{D5CDD505-2E9C-101B-9397-08002B2CF9AE}" pid="3" name="MSIP_Label_1ada0a2f-b917-4d51-b0d0-d418a10c8b23_SetDate">
    <vt:lpwstr>2022-10-13T10:08:43Z</vt:lpwstr>
  </property>
  <property fmtid="{D5CDD505-2E9C-101B-9397-08002B2CF9AE}" pid="4" name="MSIP_Label_1ada0a2f-b917-4d51-b0d0-d418a10c8b23_Method">
    <vt:lpwstr>Standard</vt:lpwstr>
  </property>
  <property fmtid="{D5CDD505-2E9C-101B-9397-08002B2CF9AE}" pid="5" name="MSIP_Label_1ada0a2f-b917-4d51-b0d0-d418a10c8b23_Name">
    <vt:lpwstr>1ada0a2f-b917-4d51-b0d0-d418a10c8b23</vt:lpwstr>
  </property>
  <property fmtid="{D5CDD505-2E9C-101B-9397-08002B2CF9AE}" pid="6" name="MSIP_Label_1ada0a2f-b917-4d51-b0d0-d418a10c8b23_SiteId">
    <vt:lpwstr>12a3af23-a769-4654-847f-958f3d479f4a</vt:lpwstr>
  </property>
  <property fmtid="{D5CDD505-2E9C-101B-9397-08002B2CF9AE}" pid="7" name="MSIP_Label_1ada0a2f-b917-4d51-b0d0-d418a10c8b23_ActionId">
    <vt:lpwstr>61c3a88a-6741-4a1a-b921-2559d6176d81</vt:lpwstr>
  </property>
  <property fmtid="{D5CDD505-2E9C-101B-9397-08002B2CF9AE}" pid="8" name="MSIP_Label_1ada0a2f-b917-4d51-b0d0-d418a10c8b23_ContentBits">
    <vt:lpwstr>0</vt:lpwstr>
  </property>
</Properties>
</file>